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4" r:id="rId6"/>
    <p:sldId id="265" r:id="rId7"/>
    <p:sldId id="270" r:id="rId8"/>
    <p:sldId id="273" r:id="rId9"/>
    <p:sldId id="281" r:id="rId10"/>
    <p:sldId id="266" r:id="rId11"/>
    <p:sldId id="282" r:id="rId12"/>
    <p:sldId id="280" r:id="rId13"/>
    <p:sldId id="274" r:id="rId14"/>
    <p:sldId id="277" r:id="rId15"/>
    <p:sldId id="288" r:id="rId16"/>
    <p:sldId id="290" r:id="rId17"/>
    <p:sldId id="267" r:id="rId18"/>
    <p:sldId id="275" r:id="rId19"/>
    <p:sldId id="276" r:id="rId20"/>
    <p:sldId id="283" r:id="rId21"/>
    <p:sldId id="279" r:id="rId22"/>
    <p:sldId id="291" r:id="rId23"/>
    <p:sldId id="278" r:id="rId24"/>
    <p:sldId id="269" r:id="rId25"/>
    <p:sldId id="289" r:id="rId26"/>
    <p:sldId id="259" r:id="rId27"/>
    <p:sldId id="260" r:id="rId28"/>
    <p:sldId id="285" r:id="rId29"/>
    <p:sldId id="287" r:id="rId30"/>
    <p:sldId id="284" r:id="rId31"/>
    <p:sldId id="286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CB49-8507-47D4-BC86-9754C0D0CCB6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042D-1CC0-488B-BF7A-284A28F79EA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www.vets.estranky.cz/clanky/vpm-okres-ostrava-mest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828987"/>
            <a:ext cx="7668145" cy="548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67544" y="5301208"/>
            <a:ext cx="7927427" cy="110799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Above"/>
            <a:lightRig rig="brightRoom" dir="t">
              <a:rot lat="0" lon="0" rev="600000"/>
            </a:lightRig>
          </a:scene3d>
          <a:sp3d prstMaterial="metal">
            <a:bevelT w="38100" h="57150" prst="relaxedInset"/>
          </a:sp3d>
        </p:spPr>
        <p:txBody>
          <a:bodyPr wrap="none" rtlCol="0">
            <a:spAutoFit/>
          </a:bodyPr>
          <a:lstStyle/>
          <a:p>
            <a:r>
              <a:rPr lang="cs-CZ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OSTRAVSKÁ OPERACE</a:t>
            </a:r>
            <a:endParaRPr lang="cs-CZ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79512" y="260648"/>
            <a:ext cx="7824514" cy="646331"/>
          </a:xfrm>
          <a:prstGeom prst="rect">
            <a:avLst/>
          </a:prstGeom>
          <a:scene3d>
            <a:camera prst="perspectiveAbove"/>
            <a:lightRig rig="threePt" dir="t"/>
          </a:scene3d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Účast 1. čs. samostatné tankové brigády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1520" y="76470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 z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err="1">
                <a:solidFill>
                  <a:schemeClr val="bg1"/>
                </a:solidFill>
              </a:rPr>
              <a:t>bohumínského</a:t>
            </a:r>
            <a:r>
              <a:rPr lang="cs-CZ" dirty="0">
                <a:solidFill>
                  <a:schemeClr val="bg1"/>
                </a:solidFill>
              </a:rPr>
              <a:t> směru </a:t>
            </a:r>
            <a:r>
              <a:rPr lang="cs-CZ" dirty="0" smtClean="0">
                <a:solidFill>
                  <a:schemeClr val="bg1"/>
                </a:solidFill>
              </a:rPr>
              <a:t>přemístěni </a:t>
            </a:r>
            <a:r>
              <a:rPr lang="cs-CZ" dirty="0">
                <a:solidFill>
                  <a:schemeClr val="bg1"/>
                </a:solidFill>
              </a:rPr>
              <a:t>4. dubna </a:t>
            </a:r>
            <a:r>
              <a:rPr lang="cs-CZ" dirty="0" smtClean="0">
                <a:solidFill>
                  <a:schemeClr val="bg1"/>
                </a:solidFill>
              </a:rPr>
              <a:t>1945 k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err="1" smtClean="0">
                <a:solidFill>
                  <a:schemeClr val="bg1"/>
                </a:solidFill>
              </a:rPr>
              <a:t>Tworkówu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15. </a:t>
            </a:r>
            <a:r>
              <a:rPr lang="cs-CZ" dirty="0" smtClean="0">
                <a:solidFill>
                  <a:srgbClr val="FF0000"/>
                </a:solidFill>
              </a:rPr>
              <a:t>dubna 1945 </a:t>
            </a:r>
            <a:r>
              <a:rPr lang="cs-CZ" dirty="0" smtClean="0">
                <a:solidFill>
                  <a:schemeClr val="bg1"/>
                </a:solidFill>
              </a:rPr>
              <a:t>vstoupili tankisté na čs. území u </a:t>
            </a:r>
            <a:r>
              <a:rPr lang="cs-CZ" dirty="0" smtClean="0">
                <a:solidFill>
                  <a:srgbClr val="FF0000"/>
                </a:solidFill>
              </a:rPr>
              <a:t>Sudic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a </a:t>
            </a:r>
            <a:r>
              <a:rPr lang="cs-CZ" dirty="0" smtClean="0">
                <a:solidFill>
                  <a:schemeClr val="bg1"/>
                </a:solidFill>
              </a:rPr>
              <a:t>pokračovali </a:t>
            </a:r>
            <a:r>
              <a:rPr lang="cs-CZ" dirty="0">
                <a:solidFill>
                  <a:schemeClr val="bg1"/>
                </a:solidFill>
              </a:rPr>
              <a:t>směrem </a:t>
            </a:r>
            <a:r>
              <a:rPr lang="cs-CZ" dirty="0">
                <a:solidFill>
                  <a:srgbClr val="FF0000"/>
                </a:solidFill>
              </a:rPr>
              <a:t>na Dolní </a:t>
            </a:r>
            <a:r>
              <a:rPr lang="cs-CZ" dirty="0" smtClean="0">
                <a:solidFill>
                  <a:srgbClr val="FF0000"/>
                </a:solidFill>
              </a:rPr>
              <a:t>Benešov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přebrodili </a:t>
            </a:r>
            <a:r>
              <a:rPr lang="cs-CZ" dirty="0">
                <a:solidFill>
                  <a:schemeClr val="bg1"/>
                </a:solidFill>
              </a:rPr>
              <a:t>se </a:t>
            </a:r>
            <a:r>
              <a:rPr lang="cs-CZ" dirty="0" smtClean="0">
                <a:solidFill>
                  <a:schemeClr val="bg1"/>
                </a:solidFill>
              </a:rPr>
              <a:t>přes řeku Opavu </a:t>
            </a:r>
            <a:r>
              <a:rPr lang="cs-CZ" dirty="0">
                <a:solidFill>
                  <a:schemeClr val="bg1"/>
                </a:solidFill>
              </a:rPr>
              <a:t>na předmostí u obce </a:t>
            </a:r>
            <a:r>
              <a:rPr lang="cs-CZ" dirty="0" err="1" smtClean="0">
                <a:solidFill>
                  <a:srgbClr val="FF0000"/>
                </a:solidFill>
              </a:rPr>
              <a:t>Štítina</a:t>
            </a:r>
            <a:endParaRPr lang="cs-CZ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zde se boje zastavily (nedostatek techniky – zůstaly pouze 4 bojeschopné tanky, nepříznivé počasí)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9512" y="6237312"/>
            <a:ext cx="5040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22. Dubna 1945 vojáci 60. armády dobyli Opavu za cenu jejího téměř úplného zničení, němečtí obránci z ní totiž vytvořili pevnost.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148064" y="6237312"/>
            <a:ext cx="3851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Inspekce sovětských vojáků u opevnění z první republiky.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076056" y="306896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Příslušníci 3. praporu v </a:t>
            </a:r>
            <a:r>
              <a:rPr lang="cs-CZ" sz="1000" dirty="0" err="1" smtClean="0">
                <a:solidFill>
                  <a:schemeClr val="bg1"/>
                </a:solidFill>
              </a:rPr>
              <a:t>Albertovci</a:t>
            </a:r>
            <a:r>
              <a:rPr lang="cs-CZ" sz="1000" dirty="0" smtClean="0">
                <a:solidFill>
                  <a:schemeClr val="bg1"/>
                </a:solidFill>
              </a:rPr>
              <a:t>, o hlaveň se opírá Josef Gregor, kterého zabil </a:t>
            </a:r>
            <a:r>
              <a:rPr lang="cs-CZ" sz="1000" dirty="0" err="1" smtClean="0">
                <a:solidFill>
                  <a:schemeClr val="bg1"/>
                </a:solidFill>
              </a:rPr>
              <a:t>snajpr</a:t>
            </a:r>
            <a:r>
              <a:rPr lang="cs-CZ" sz="1000" dirty="0" smtClean="0">
                <a:solidFill>
                  <a:schemeClr val="bg1"/>
                </a:solidFill>
              </a:rPr>
              <a:t> před ostravskou Novou radnicí, na blatníku sedí velitel tanku Mikuláš </a:t>
            </a:r>
            <a:r>
              <a:rPr lang="cs-CZ" sz="1000" dirty="0" err="1" smtClean="0">
                <a:solidFill>
                  <a:schemeClr val="bg1"/>
                </a:solidFill>
              </a:rPr>
              <a:t>Končický</a:t>
            </a:r>
            <a:r>
              <a:rPr lang="cs-CZ" sz="1000" dirty="0" smtClean="0">
                <a:solidFill>
                  <a:schemeClr val="bg1"/>
                </a:solidFill>
              </a:rPr>
              <a:t>, nahoře leží Václav Jedlička.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836712"/>
            <a:ext cx="37147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789040"/>
            <a:ext cx="37623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46101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520" y="1052736"/>
            <a:ext cx="2952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zahájeny </a:t>
            </a:r>
            <a:r>
              <a:rPr lang="cs-CZ" dirty="0" smtClean="0">
                <a:solidFill>
                  <a:srgbClr val="FF0000"/>
                </a:solidFill>
              </a:rPr>
              <a:t>26. dubna 1945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smtClean="0">
                <a:solidFill>
                  <a:srgbClr val="FF0000"/>
                </a:solidFill>
              </a:rPr>
              <a:t>60. armáda </a:t>
            </a:r>
            <a:r>
              <a:rPr lang="cs-CZ" dirty="0" smtClean="0">
                <a:solidFill>
                  <a:schemeClr val="bg1"/>
                </a:solidFill>
              </a:rPr>
              <a:t>zaútočila z prostoru </a:t>
            </a:r>
            <a:r>
              <a:rPr lang="cs-CZ" dirty="0" smtClean="0">
                <a:solidFill>
                  <a:srgbClr val="FF0000"/>
                </a:solidFill>
              </a:rPr>
              <a:t>Branka-</a:t>
            </a:r>
            <a:r>
              <a:rPr lang="cs-CZ" dirty="0" err="1" smtClean="0">
                <a:solidFill>
                  <a:srgbClr val="FF0000"/>
                </a:solidFill>
              </a:rPr>
              <a:t>Podvihov</a:t>
            </a:r>
            <a:r>
              <a:rPr lang="cs-CZ" dirty="0" smtClean="0">
                <a:solidFill>
                  <a:schemeClr val="bg1"/>
                </a:solidFill>
              </a:rPr>
              <a:t> na jih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smtClean="0">
                <a:solidFill>
                  <a:srgbClr val="FF0000"/>
                </a:solidFill>
              </a:rPr>
              <a:t>38. </a:t>
            </a:r>
            <a:r>
              <a:rPr lang="cs-CZ" dirty="0" smtClean="0">
                <a:solidFill>
                  <a:srgbClr val="FF0000"/>
                </a:solidFill>
              </a:rPr>
              <a:t>armáda </a:t>
            </a:r>
            <a:r>
              <a:rPr lang="cs-CZ" dirty="0" smtClean="0">
                <a:solidFill>
                  <a:schemeClr val="bg1"/>
                </a:solidFill>
              </a:rPr>
              <a:t>vedla hlavní úder ve směru od osady Háj na </a:t>
            </a:r>
            <a:r>
              <a:rPr lang="cs-CZ" dirty="0" smtClean="0">
                <a:solidFill>
                  <a:srgbClr val="FF0000"/>
                </a:solidFill>
              </a:rPr>
              <a:t>Velkou Polom </a:t>
            </a:r>
            <a:r>
              <a:rPr lang="cs-CZ" dirty="0" smtClean="0">
                <a:solidFill>
                  <a:schemeClr val="bg1"/>
                </a:solidFill>
              </a:rPr>
              <a:t>a </a:t>
            </a:r>
            <a:r>
              <a:rPr lang="cs-CZ" dirty="0" err="1" smtClean="0">
                <a:solidFill>
                  <a:srgbClr val="FF0000"/>
                </a:solidFill>
              </a:rPr>
              <a:t>Klimkovice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a pak směr Ostrava od západu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smtClean="0">
                <a:solidFill>
                  <a:srgbClr val="FF0000"/>
                </a:solidFill>
              </a:rPr>
              <a:t>1.gardová armáda </a:t>
            </a:r>
            <a:r>
              <a:rPr lang="cs-CZ" dirty="0" smtClean="0">
                <a:solidFill>
                  <a:schemeClr val="bg1"/>
                </a:solidFill>
              </a:rPr>
              <a:t>zaútočila od </a:t>
            </a:r>
            <a:r>
              <a:rPr lang="cs-CZ" dirty="0" err="1" smtClean="0">
                <a:solidFill>
                  <a:schemeClr val="bg1"/>
                </a:solidFill>
              </a:rPr>
              <a:t>Darkovic</a:t>
            </a:r>
            <a:r>
              <a:rPr lang="cs-CZ" dirty="0" smtClean="0">
                <a:solidFill>
                  <a:schemeClr val="bg1"/>
                </a:solidFill>
              </a:rPr>
              <a:t> na </a:t>
            </a:r>
            <a:r>
              <a:rPr lang="cs-CZ" dirty="0" err="1" smtClean="0">
                <a:solidFill>
                  <a:schemeClr val="bg1"/>
                </a:solidFill>
              </a:rPr>
              <a:t>Hlučín</a:t>
            </a:r>
            <a:r>
              <a:rPr lang="cs-CZ" dirty="0" smtClean="0">
                <a:solidFill>
                  <a:schemeClr val="bg1"/>
                </a:solidFill>
              </a:rPr>
              <a:t> a dále na Ostravu od severu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0"/>
            <a:ext cx="5638082" cy="923330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Závěrečné útoky na Ostravu</a:t>
            </a:r>
          </a:p>
          <a:p>
            <a:endParaRPr lang="cs-CZ" dirty="0"/>
          </a:p>
        </p:txBody>
      </p:sp>
      <p:pic>
        <p:nvPicPr>
          <p:cNvPr id="7" name="Picture 2" descr="C:\Users\Pant\Downloads\PODKLADY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9882" y="692695"/>
            <a:ext cx="5476574" cy="4968553"/>
          </a:xfrm>
          <a:prstGeom prst="rect">
            <a:avLst/>
          </a:prstGeom>
          <a:noFill/>
        </p:spPr>
      </p:pic>
      <p:sp>
        <p:nvSpPr>
          <p:cNvPr id="16" name="Elipsa 15"/>
          <p:cNvSpPr/>
          <p:nvPr/>
        </p:nvSpPr>
        <p:spPr>
          <a:xfrm>
            <a:off x="5580112" y="1484784"/>
            <a:ext cx="1656184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 flipV="1">
            <a:off x="3059832" y="2204864"/>
            <a:ext cx="3312368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2771800" y="2276872"/>
            <a:ext cx="338437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>
            <a:off x="3059832" y="1844824"/>
            <a:ext cx="230425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528" y="615011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Ludvík Svoboda s velitelem 8. letecké armády </a:t>
            </a:r>
            <a:r>
              <a:rPr lang="cs-CZ" sz="1000" dirty="0" smtClean="0">
                <a:solidFill>
                  <a:schemeClr val="bg1"/>
                </a:solidFill>
              </a:rPr>
              <a:t>generálporučíkem V</a:t>
            </a:r>
            <a:r>
              <a:rPr lang="cs-CZ" sz="1000" dirty="0" smtClean="0">
                <a:solidFill>
                  <a:schemeClr val="bg1"/>
                </a:solidFill>
              </a:rPr>
              <a:t>. N. </a:t>
            </a:r>
            <a:r>
              <a:rPr lang="cs-CZ" sz="1000" dirty="0" err="1" smtClean="0">
                <a:solidFill>
                  <a:schemeClr val="bg1"/>
                </a:solidFill>
              </a:rPr>
              <a:t>Ždanovem</a:t>
            </a:r>
            <a:r>
              <a:rPr lang="cs-CZ" sz="1000" dirty="0" smtClean="0">
                <a:solidFill>
                  <a:schemeClr val="bg1"/>
                </a:solidFill>
              </a:rPr>
              <a:t> na letišti v </a:t>
            </a:r>
            <a:r>
              <a:rPr lang="cs-CZ" sz="1000" dirty="0" err="1" smtClean="0">
                <a:solidFill>
                  <a:schemeClr val="bg1"/>
                </a:solidFill>
              </a:rPr>
              <a:t>Porembě</a:t>
            </a:r>
            <a:r>
              <a:rPr lang="cs-CZ" sz="1000" dirty="0" smtClean="0">
                <a:solidFill>
                  <a:schemeClr val="bg1"/>
                </a:solidFill>
              </a:rPr>
              <a:t>,. Čs</a:t>
            </a:r>
            <a:r>
              <a:rPr lang="cs-CZ" sz="1000" dirty="0" smtClean="0">
                <a:solidFill>
                  <a:schemeClr val="bg1"/>
                </a:solidFill>
              </a:rPr>
              <a:t>. </a:t>
            </a:r>
            <a:r>
              <a:rPr lang="cs-CZ" sz="1000" dirty="0" smtClean="0">
                <a:solidFill>
                  <a:schemeClr val="bg1"/>
                </a:solidFill>
              </a:rPr>
              <a:t>smíšená </a:t>
            </a:r>
            <a:r>
              <a:rPr lang="cs-CZ" sz="1000" dirty="0" smtClean="0">
                <a:solidFill>
                  <a:schemeClr val="bg1"/>
                </a:solidFill>
              </a:rPr>
              <a:t>letecká </a:t>
            </a:r>
            <a:r>
              <a:rPr lang="cs-CZ" sz="1000" dirty="0" smtClean="0">
                <a:solidFill>
                  <a:schemeClr val="bg1"/>
                </a:solidFill>
              </a:rPr>
              <a:t>divize bojovala  právě v rámci 8. </a:t>
            </a:r>
            <a:r>
              <a:rPr lang="cs-CZ" sz="1000" dirty="0" smtClean="0">
                <a:solidFill>
                  <a:schemeClr val="bg1"/>
                </a:solidFill>
              </a:rPr>
              <a:t>letecké armády. </a:t>
            </a:r>
            <a:r>
              <a:rPr lang="cs-CZ" sz="1000" dirty="0" smtClean="0">
                <a:solidFill>
                  <a:schemeClr val="bg1"/>
                </a:solidFill>
              </a:rPr>
              <a:t> </a:t>
            </a:r>
            <a:r>
              <a:rPr lang="cs-CZ" sz="1000" dirty="0" smtClean="0">
                <a:solidFill>
                  <a:schemeClr val="bg1"/>
                </a:solidFill>
              </a:rPr>
              <a:t>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27984" y="6165304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Letiště v </a:t>
            </a:r>
            <a:r>
              <a:rPr lang="cs-CZ" sz="1000" dirty="0" err="1" smtClean="0">
                <a:solidFill>
                  <a:schemeClr val="bg1"/>
                </a:solidFill>
              </a:rPr>
              <a:t>Porembě</a:t>
            </a:r>
            <a:r>
              <a:rPr lang="cs-CZ" sz="1000" dirty="0" smtClean="0">
                <a:solidFill>
                  <a:schemeClr val="bg1"/>
                </a:solidFill>
              </a:rPr>
              <a:t>, odkud startovala letadla k bojům na Ostravsku.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380312" y="198884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Velitel 1. stíhacího pluku František </a:t>
            </a:r>
            <a:r>
              <a:rPr lang="cs-CZ" sz="1000" dirty="0" err="1" smtClean="0">
                <a:solidFill>
                  <a:schemeClr val="bg1"/>
                </a:solidFill>
              </a:rPr>
              <a:t>Fajtl</a:t>
            </a:r>
            <a:r>
              <a:rPr lang="cs-CZ" sz="1000" dirty="0" smtClean="0">
                <a:solidFill>
                  <a:schemeClr val="bg1"/>
                </a:solidFill>
              </a:rPr>
              <a:t> a. velitel 1. čs. Smíšené letecké divize pplk. L. Budín ZDROJ: </a:t>
            </a:r>
            <a:r>
              <a:rPr lang="cs-CZ" sz="1000" dirty="0" err="1" smtClean="0">
                <a:solidFill>
                  <a:schemeClr val="bg1"/>
                </a:solidFill>
              </a:rPr>
              <a:t>Otipka</a:t>
            </a:r>
            <a:r>
              <a:rPr lang="cs-CZ" sz="1000" dirty="0" smtClean="0">
                <a:solidFill>
                  <a:schemeClr val="bg1"/>
                </a:solidFill>
              </a:rPr>
              <a:t> Martin: 60 let Ostravsko-opavské operace – Vzpomínky účastníků bojů.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95536" y="188640"/>
            <a:ext cx="2583143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Pomoc letců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836712"/>
            <a:ext cx="2952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smtClean="0">
                <a:solidFill>
                  <a:srgbClr val="FF0000"/>
                </a:solidFill>
              </a:rPr>
              <a:t>1. čs. smíšená divize </a:t>
            </a:r>
            <a:r>
              <a:rPr lang="cs-CZ" dirty="0" smtClean="0">
                <a:solidFill>
                  <a:schemeClr val="bg1"/>
                </a:solidFill>
              </a:rPr>
              <a:t>provedla od 14. dubna do 9. května 1945 </a:t>
            </a:r>
            <a:r>
              <a:rPr lang="cs-CZ" dirty="0" smtClean="0">
                <a:solidFill>
                  <a:srgbClr val="FF0000"/>
                </a:solidFill>
              </a:rPr>
              <a:t>567 bojových vzletů</a:t>
            </a:r>
            <a:r>
              <a:rPr lang="cs-CZ" dirty="0" smtClean="0">
                <a:solidFill>
                  <a:schemeClr val="bg1"/>
                </a:solidFill>
              </a:rPr>
              <a:t> v trvání </a:t>
            </a:r>
            <a:r>
              <a:rPr lang="cs-CZ" dirty="0" smtClean="0">
                <a:solidFill>
                  <a:srgbClr val="FF0000"/>
                </a:solidFill>
              </a:rPr>
              <a:t>515</a:t>
            </a:r>
            <a:r>
              <a:rPr lang="cs-CZ" dirty="0" smtClean="0">
                <a:solidFill>
                  <a:schemeClr val="bg1"/>
                </a:solidFill>
              </a:rPr>
              <a:t> operačních </a:t>
            </a:r>
            <a:r>
              <a:rPr lang="cs-CZ" dirty="0" smtClean="0">
                <a:solidFill>
                  <a:srgbClr val="FF0000"/>
                </a:solidFill>
              </a:rPr>
              <a:t>hodin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zničila desítky aut, tanků, obrněných vozidel, povozů, železničních vagónů a velké množství živé síly nepřítele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3016"/>
            <a:ext cx="37909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04664"/>
            <a:ext cx="41719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73016"/>
            <a:ext cx="43338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92696"/>
            <a:ext cx="40767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76256" y="3501008"/>
            <a:ext cx="1872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Rozcestník v ruštině sloužící k orientaci Rudé armády. ZDROJ: Kopecký, Milan : Závěrečné boje 1. československé samostatné tankové brigády v Ostravské operaci. (21. dubna - 5. května 1945)., </a:t>
            </a:r>
            <a:r>
              <a:rPr lang="cs-CZ" sz="1000" dirty="0" err="1" smtClean="0">
                <a:solidFill>
                  <a:schemeClr val="bg1"/>
                </a:solidFill>
              </a:rPr>
              <a:t>HaV</a:t>
            </a:r>
            <a:r>
              <a:rPr lang="cs-CZ" sz="1000" dirty="0" smtClean="0">
                <a:solidFill>
                  <a:schemeClr val="bg1"/>
                </a:solidFill>
              </a:rPr>
              <a:t>.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67544" y="1052736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po opravě byl doplněn stav čs. brigády na </a:t>
            </a:r>
            <a:r>
              <a:rPr lang="cs-CZ" dirty="0" smtClean="0">
                <a:solidFill>
                  <a:srgbClr val="FF0000"/>
                </a:solidFill>
              </a:rPr>
              <a:t>18 tanků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- 26. dubna 1945 postup 1. čs. samostatné brigády </a:t>
            </a:r>
            <a:r>
              <a:rPr lang="cs-CZ" dirty="0" smtClean="0">
                <a:solidFill>
                  <a:srgbClr val="FF0000"/>
                </a:solidFill>
              </a:rPr>
              <a:t>na Velkou Polom, Dolní Lhotu </a:t>
            </a:r>
            <a:r>
              <a:rPr lang="cs-CZ" dirty="0" smtClean="0">
                <a:solidFill>
                  <a:schemeClr val="bg1"/>
                </a:solidFill>
              </a:rPr>
              <a:t>a na urputně bráněný </a:t>
            </a:r>
            <a:r>
              <a:rPr lang="cs-CZ" dirty="0" err="1" smtClean="0">
                <a:solidFill>
                  <a:srgbClr val="FF0000"/>
                </a:solidFill>
              </a:rPr>
              <a:t>Čavisov</a:t>
            </a:r>
            <a:r>
              <a:rPr lang="cs-CZ" dirty="0" smtClean="0">
                <a:solidFill>
                  <a:srgbClr val="FF0000"/>
                </a:solidFill>
              </a:rPr>
              <a:t> a </a:t>
            </a:r>
            <a:r>
              <a:rPr lang="cs-CZ" dirty="0" err="1" smtClean="0">
                <a:solidFill>
                  <a:srgbClr val="FF0000"/>
                </a:solidFill>
              </a:rPr>
              <a:t>Hýlov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732240" y="5805264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Československé tanky ve </a:t>
            </a:r>
            <a:r>
              <a:rPr lang="cs-CZ" sz="1000" dirty="0" err="1" smtClean="0">
                <a:solidFill>
                  <a:schemeClr val="bg1"/>
                </a:solidFill>
              </a:rPr>
              <a:t>Svinově</a:t>
            </a:r>
            <a:r>
              <a:rPr lang="cs-CZ" sz="1000" dirty="0" smtClean="0">
                <a:solidFill>
                  <a:schemeClr val="bg1"/>
                </a:solidFill>
              </a:rPr>
              <a:t>. ZDROJ: </a:t>
            </a:r>
            <a:r>
              <a:rPr lang="cs-CZ" sz="1000" dirty="0" err="1" smtClean="0">
                <a:solidFill>
                  <a:schemeClr val="bg1"/>
                </a:solidFill>
              </a:rPr>
              <a:t>Otipka</a:t>
            </a:r>
            <a:r>
              <a:rPr lang="cs-CZ" sz="1000" dirty="0" smtClean="0">
                <a:solidFill>
                  <a:schemeClr val="bg1"/>
                </a:solidFill>
              </a:rPr>
              <a:t> Martin: 60 let Ostravsko-opavské operace – Vzpomínky účastníků bojů.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64484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80112" y="6309320"/>
            <a:ext cx="3385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Zničené německé pozice v Zábřehu. ZDROJ: </a:t>
            </a:r>
            <a:r>
              <a:rPr lang="cs-CZ" sz="1000" dirty="0" err="1" smtClean="0">
                <a:solidFill>
                  <a:schemeClr val="bg1"/>
                </a:solidFill>
              </a:rPr>
              <a:t>Otipka</a:t>
            </a:r>
            <a:r>
              <a:rPr lang="cs-CZ" sz="1000" dirty="0" smtClean="0">
                <a:solidFill>
                  <a:schemeClr val="bg1"/>
                </a:solidFill>
              </a:rPr>
              <a:t> Martin: 60 let Ostravsko-opavské operace – Vzpomínky účastníků bojů.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7544" y="6453336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Po boji v Zábřehu. ZDROJ: </a:t>
            </a:r>
            <a:r>
              <a:rPr lang="cs-CZ" sz="1000" dirty="0" err="1" smtClean="0">
                <a:solidFill>
                  <a:schemeClr val="bg1"/>
                </a:solidFill>
              </a:rPr>
              <a:t>Otipka</a:t>
            </a:r>
            <a:r>
              <a:rPr lang="cs-CZ" sz="1000" dirty="0" smtClean="0">
                <a:solidFill>
                  <a:schemeClr val="bg1"/>
                </a:solidFill>
              </a:rPr>
              <a:t> Martin: 60 let Ostravsko-opavské operace – Vzpomínky účastníků bojů.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7544" y="119675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smtClean="0">
                <a:solidFill>
                  <a:srgbClr val="FF0000"/>
                </a:solidFill>
              </a:rPr>
              <a:t>30. dubna </a:t>
            </a:r>
            <a:r>
              <a:rPr lang="cs-CZ" dirty="0" smtClean="0">
                <a:solidFill>
                  <a:schemeClr val="bg1"/>
                </a:solidFill>
              </a:rPr>
              <a:t>proniklo do </a:t>
            </a:r>
            <a:r>
              <a:rPr lang="cs-CZ" dirty="0" err="1" smtClean="0">
                <a:solidFill>
                  <a:srgbClr val="FF0000"/>
                </a:solidFill>
              </a:rPr>
              <a:t>Ostravy</a:t>
            </a:r>
            <a:r>
              <a:rPr lang="cs-CZ" dirty="0" smtClean="0">
                <a:solidFill>
                  <a:srgbClr val="FF0000"/>
                </a:solidFill>
              </a:rPr>
              <a:t>-Zábřehu</a:t>
            </a:r>
            <a:r>
              <a:rPr lang="cs-CZ" dirty="0" smtClean="0">
                <a:solidFill>
                  <a:schemeClr val="bg1"/>
                </a:solidFill>
              </a:rPr>
              <a:t> od západu  posledních sedm bojeschopných československých tanků s výsadkem brigádních samopalníků a průzkumníků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postupem přes </a:t>
            </a:r>
            <a:r>
              <a:rPr lang="cs-CZ" dirty="0" smtClean="0">
                <a:solidFill>
                  <a:srgbClr val="FF0000"/>
                </a:solidFill>
              </a:rPr>
              <a:t>Vítkovice</a:t>
            </a:r>
            <a:r>
              <a:rPr lang="cs-CZ" dirty="0" smtClean="0">
                <a:solidFill>
                  <a:schemeClr val="bg1"/>
                </a:solidFill>
              </a:rPr>
              <a:t> dosáhly středu města a obsadily i jediný nepoškozený most do </a:t>
            </a:r>
            <a:r>
              <a:rPr lang="cs-CZ" dirty="0" smtClean="0">
                <a:solidFill>
                  <a:srgbClr val="FF0000"/>
                </a:solidFill>
              </a:rPr>
              <a:t>Slezské Ostravy</a:t>
            </a:r>
          </a:p>
        </p:txBody>
      </p:sp>
      <p:sp>
        <p:nvSpPr>
          <p:cNvPr id="9" name="Obdélník 8"/>
          <p:cNvSpPr/>
          <p:nvPr/>
        </p:nvSpPr>
        <p:spPr>
          <a:xfrm>
            <a:off x="467544" y="260648"/>
            <a:ext cx="4055919" cy="646331"/>
          </a:xfrm>
          <a:prstGeom prst="rect">
            <a:avLst/>
          </a:prstGeom>
          <a:scene3d>
            <a:camera prst="perspectiveAbove"/>
            <a:lightRig rig="threePt" dir="t"/>
          </a:scene3d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Osvobození Ostravy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6792"/>
            <a:ext cx="334327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56992"/>
            <a:ext cx="48672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5688632" cy="7027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564904"/>
            <a:ext cx="2520280" cy="356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6444208" y="6150114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Stará radnice vyvěšuje československý prapor. ZDROJ: </a:t>
            </a:r>
            <a:r>
              <a:rPr lang="cs-CZ" sz="1000" dirty="0" err="1" smtClean="0">
                <a:solidFill>
                  <a:schemeClr val="bg1"/>
                </a:solidFill>
              </a:rPr>
              <a:t>Otipka</a:t>
            </a:r>
            <a:r>
              <a:rPr lang="cs-CZ" sz="1000" dirty="0" smtClean="0">
                <a:solidFill>
                  <a:schemeClr val="bg1"/>
                </a:solidFill>
              </a:rPr>
              <a:t> Martin: 60 let Ostravsko-opavské operace – Vzpomínky účastníků bojů.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11560" y="4509120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FF0000"/>
                </a:solidFill>
              </a:rPr>
              <a:t>Mapa rekonstruuje trasu průjezdu československých tanků do centra Moravské Ostravy.</a:t>
            </a:r>
            <a:endParaRPr lang="cs-CZ" sz="1200" b="1" dirty="0">
              <a:solidFill>
                <a:srgbClr val="FF00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483768" y="0"/>
            <a:ext cx="2790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>
                <a:solidFill>
                  <a:srgbClr val="FF0000"/>
                </a:solidFill>
              </a:rPr>
              <a:t>107. střelecký a 127. lehký horský sbor 1. gardové armády pronikl do centra Ostravy ze severu</a:t>
            </a:r>
            <a:endParaRPr lang="cs-CZ" sz="1200" b="1" dirty="0">
              <a:solidFill>
                <a:srgbClr val="FF0000"/>
              </a:solidFill>
            </a:endParaRPr>
          </a:p>
        </p:txBody>
      </p:sp>
      <p:sp>
        <p:nvSpPr>
          <p:cNvPr id="10" name="Šipka dolů 9"/>
          <p:cNvSpPr/>
          <p:nvPr/>
        </p:nvSpPr>
        <p:spPr>
          <a:xfrm rot="21220418">
            <a:off x="1969907" y="-875142"/>
            <a:ext cx="360040" cy="11489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-252536" y="5301208"/>
            <a:ext cx="86409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79512" y="476672"/>
            <a:ext cx="57486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Uvítání osvoboditelů na Nádražní ulici.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2100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89040"/>
            <a:ext cx="42767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92696"/>
            <a:ext cx="41624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89040"/>
            <a:ext cx="4204717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51520" y="188640"/>
            <a:ext cx="4003019" cy="646331"/>
          </a:xfrm>
          <a:prstGeom prst="rect">
            <a:avLst/>
          </a:prstGeom>
          <a:scene3d>
            <a:camera prst="perspectiveAbove"/>
            <a:lightRig rig="threePt" dir="t"/>
          </a:scene3d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Most Miloše Sýkory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23528" y="692696"/>
            <a:ext cx="56886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- 30. 4. 1945 ve večerních hodinách dorazil </a:t>
            </a:r>
            <a:r>
              <a:rPr lang="cs-CZ" dirty="0" smtClean="0">
                <a:solidFill>
                  <a:srgbClr val="FF0000"/>
                </a:solidFill>
              </a:rPr>
              <a:t>k Říšskému mostu</a:t>
            </a:r>
            <a:r>
              <a:rPr lang="cs-CZ" dirty="0" smtClean="0">
                <a:solidFill>
                  <a:schemeClr val="bg1"/>
                </a:solidFill>
              </a:rPr>
              <a:t> přes řeku Ostravici jako první tank </a:t>
            </a:r>
            <a:r>
              <a:rPr lang="cs-CZ" dirty="0" smtClean="0">
                <a:solidFill>
                  <a:srgbClr val="FFFF00"/>
                </a:solidFill>
              </a:rPr>
              <a:t>Nikolaje </a:t>
            </a:r>
            <a:r>
              <a:rPr lang="cs-CZ" dirty="0" err="1" smtClean="0">
                <a:solidFill>
                  <a:srgbClr val="FFFF00"/>
                </a:solidFill>
              </a:rPr>
              <a:t>Ivasjuka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smtClean="0">
                <a:solidFill>
                  <a:srgbClr val="FF0000"/>
                </a:solidFill>
              </a:rPr>
              <a:t>věž. č. 051</a:t>
            </a:r>
            <a:r>
              <a:rPr lang="cs-CZ" dirty="0" smtClean="0">
                <a:solidFill>
                  <a:schemeClr val="bg1"/>
                </a:solidFill>
              </a:rPr>
              <a:t>, a za ním tank </a:t>
            </a:r>
            <a:r>
              <a:rPr lang="cs-CZ" dirty="0" smtClean="0">
                <a:solidFill>
                  <a:srgbClr val="FFFF00"/>
                </a:solidFill>
              </a:rPr>
              <a:t>Bedřicha Opočenského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tank 051 vyrazil přes most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krycí palbou byl průstřelem poškozen jeden z mostních oblouků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na druhém břehu tank 051 inkasoval tři zásahy </a:t>
            </a:r>
            <a:r>
              <a:rPr lang="cs-CZ" dirty="0" err="1" smtClean="0">
                <a:solidFill>
                  <a:schemeClr val="bg1"/>
                </a:solidFill>
              </a:rPr>
              <a:t>panzerfaustem</a:t>
            </a:r>
            <a:r>
              <a:rPr lang="cs-CZ" dirty="0" smtClean="0">
                <a:solidFill>
                  <a:schemeClr val="bg1"/>
                </a:solidFill>
              </a:rPr>
              <a:t>, jeden do věže, dva do motorového prostoru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v tanku zahynul </a:t>
            </a:r>
            <a:r>
              <a:rPr lang="cs-CZ" dirty="0" err="1" smtClean="0">
                <a:solidFill>
                  <a:srgbClr val="FFFF00"/>
                </a:solidFill>
              </a:rPr>
              <a:t>rtn</a:t>
            </a:r>
            <a:r>
              <a:rPr lang="cs-CZ" dirty="0" smtClean="0">
                <a:solidFill>
                  <a:srgbClr val="FFFF00"/>
                </a:solidFill>
              </a:rPr>
              <a:t>. </a:t>
            </a:r>
            <a:r>
              <a:rPr lang="cs-CZ" dirty="0" err="1" smtClean="0">
                <a:solidFill>
                  <a:srgbClr val="FFFF00"/>
                </a:solidFill>
              </a:rPr>
              <a:t>Ahepjuk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a velitel </a:t>
            </a:r>
            <a:r>
              <a:rPr lang="cs-CZ" dirty="0" err="1" smtClean="0">
                <a:solidFill>
                  <a:srgbClr val="FFFF00"/>
                </a:solidFill>
              </a:rPr>
              <a:t>rtn</a:t>
            </a:r>
            <a:r>
              <a:rPr lang="cs-CZ" dirty="0" smtClean="0">
                <a:solidFill>
                  <a:srgbClr val="FFFF00"/>
                </a:solidFill>
              </a:rPr>
              <a:t>. </a:t>
            </a:r>
            <a:r>
              <a:rPr lang="cs-CZ" dirty="0" err="1" smtClean="0">
                <a:solidFill>
                  <a:srgbClr val="FFFF00"/>
                </a:solidFill>
              </a:rPr>
              <a:t>Ivasjuk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byl těžce raněn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most byl zachráněn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5536" y="6304002"/>
            <a:ext cx="324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Autentická fotografie ukazuje boje o Říšský most.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139952" y="6457890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Pohled přes most směrem na Slezskou Ostravu.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940152" y="3284984"/>
            <a:ext cx="2880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Tank 051 vystaven před Novou radnicí.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>
            <a:off x="1331640" y="2276872"/>
            <a:ext cx="4032448" cy="288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221088"/>
            <a:ext cx="31527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645024"/>
            <a:ext cx="45053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908720"/>
            <a:ext cx="27717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26064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Momentky z osvobozené Ostravy.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5539">
            <a:off x="251520" y="3501008"/>
            <a:ext cx="49339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8497">
            <a:off x="4632187" y="3789040"/>
            <a:ext cx="4511813" cy="280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4392488" cy="305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68205">
            <a:off x="4716016" y="980728"/>
            <a:ext cx="4143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43815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052736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- 30. 4. 1945 kolem 15:15 spáchal vůdce ve svém berlínském bunkru sebevraždu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ve 23 hodin moskevského času bylo vystřeleno v Moskvě 20 slavnostních salv z 224 děl u příležitosti osvobození Moravské Ostravy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Pant\Downloads\__MACOSX\Vůdce_padl!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1720">
            <a:off x="4716016" y="908720"/>
            <a:ext cx="4235554" cy="5675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188640"/>
            <a:ext cx="7128792" cy="64633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Situace na frontě v březnu 1945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6818656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79512" y="6334780"/>
            <a:ext cx="578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Sovětský tank </a:t>
            </a:r>
            <a:r>
              <a:rPr lang="cs-CZ" sz="1000" dirty="0" smtClean="0">
                <a:solidFill>
                  <a:schemeClr val="bg1"/>
                </a:solidFill>
              </a:rPr>
              <a:t> </a:t>
            </a:r>
            <a:r>
              <a:rPr lang="cs-CZ" sz="1000" dirty="0" smtClean="0">
                <a:solidFill>
                  <a:schemeClr val="bg1"/>
                </a:solidFill>
              </a:rPr>
              <a:t>IS -2 Stalin</a:t>
            </a:r>
            <a:r>
              <a:rPr lang="cs-CZ" sz="1000" dirty="0" smtClean="0">
                <a:solidFill>
                  <a:schemeClr val="bg1"/>
                </a:solidFill>
              </a:rPr>
              <a:t> </a:t>
            </a:r>
            <a:r>
              <a:rPr lang="cs-CZ" sz="1000" dirty="0" smtClean="0">
                <a:solidFill>
                  <a:schemeClr val="bg1"/>
                </a:solidFill>
              </a:rPr>
              <a:t>na Těšínské ulici. ZDROJ: Ostravsko-opavská operace ve vzpomínkách veteránů.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29650" cy="541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251520" y="4581128"/>
            <a:ext cx="4536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Pplk. </a:t>
            </a:r>
            <a:r>
              <a:rPr lang="cs-CZ" sz="1000" dirty="0" err="1" smtClean="0">
                <a:solidFill>
                  <a:schemeClr val="bg1"/>
                </a:solidFill>
              </a:rPr>
              <a:t>Vl</a:t>
            </a:r>
            <a:r>
              <a:rPr lang="cs-CZ" sz="1000" dirty="0" smtClean="0">
                <a:solidFill>
                  <a:schemeClr val="bg1"/>
                </a:solidFill>
              </a:rPr>
              <a:t>. Janko podává hlášení ve Vítkovicích generálu armády A. I. </a:t>
            </a:r>
            <a:r>
              <a:rPr lang="cs-CZ" sz="1000" dirty="0" err="1" smtClean="0">
                <a:solidFill>
                  <a:schemeClr val="bg1"/>
                </a:solidFill>
              </a:rPr>
              <a:t>Jeremenkovi</a:t>
            </a:r>
            <a:r>
              <a:rPr lang="cs-CZ" sz="1000" dirty="0" smtClean="0">
                <a:solidFill>
                  <a:schemeClr val="bg1"/>
                </a:solidFill>
              </a:rPr>
              <a:t> o osvobození Moravské Ostravy.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5610225" cy="434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2110">
            <a:off x="5118600" y="1323485"/>
            <a:ext cx="3816424" cy="52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51520" y="980728"/>
            <a:ext cx="30963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Československý armádní sbor v čele s brigádním generálem </a:t>
            </a:r>
            <a:r>
              <a:rPr lang="cs-CZ" dirty="0" smtClean="0">
                <a:solidFill>
                  <a:srgbClr val="FFFF00"/>
                </a:solidFill>
              </a:rPr>
              <a:t>Karlem Klapálkem</a:t>
            </a:r>
            <a:r>
              <a:rPr lang="cs-CZ" dirty="0" smtClean="0">
                <a:solidFill>
                  <a:schemeClr val="bg1"/>
                </a:solidFill>
              </a:rPr>
              <a:t>, prorazil nepřátelské pozice na </a:t>
            </a:r>
            <a:r>
              <a:rPr lang="cs-CZ" dirty="0" smtClean="0">
                <a:solidFill>
                  <a:srgbClr val="FF0000"/>
                </a:solidFill>
              </a:rPr>
              <a:t>Malé Fatře </a:t>
            </a:r>
            <a:r>
              <a:rPr lang="cs-CZ" dirty="0" smtClean="0">
                <a:solidFill>
                  <a:schemeClr val="bg1"/>
                </a:solidFill>
              </a:rPr>
              <a:t>a </a:t>
            </a:r>
            <a:r>
              <a:rPr lang="cs-CZ" dirty="0" smtClean="0">
                <a:solidFill>
                  <a:srgbClr val="FF0000"/>
                </a:solidFill>
              </a:rPr>
              <a:t>30. dubna </a:t>
            </a:r>
            <a:r>
              <a:rPr lang="cs-CZ" dirty="0" smtClean="0">
                <a:solidFill>
                  <a:schemeClr val="bg1"/>
                </a:solidFill>
              </a:rPr>
              <a:t>vstoupil do </a:t>
            </a:r>
            <a:r>
              <a:rPr lang="cs-CZ" dirty="0" smtClean="0">
                <a:solidFill>
                  <a:srgbClr val="FF0000"/>
                </a:solidFill>
              </a:rPr>
              <a:t>Žiliny</a:t>
            </a:r>
            <a:r>
              <a:rPr lang="cs-CZ" dirty="0" smtClean="0">
                <a:solidFill>
                  <a:schemeClr val="bg1"/>
                </a:solidFill>
              </a:rPr>
              <a:t>, zatímco sovětský </a:t>
            </a:r>
            <a:r>
              <a:rPr lang="cs-CZ" dirty="0" smtClean="0">
                <a:solidFill>
                  <a:srgbClr val="FF0000"/>
                </a:solidFill>
              </a:rPr>
              <a:t>17. střelecký sbor </a:t>
            </a:r>
            <a:r>
              <a:rPr lang="cs-CZ" dirty="0" smtClean="0">
                <a:solidFill>
                  <a:schemeClr val="bg1"/>
                </a:solidFill>
              </a:rPr>
              <a:t>týž den osvobodil </a:t>
            </a:r>
            <a:r>
              <a:rPr lang="cs-CZ" dirty="0" err="1" smtClean="0">
                <a:solidFill>
                  <a:srgbClr val="FF0000"/>
                </a:solidFill>
              </a:rPr>
              <a:t>Kysucké</a:t>
            </a:r>
            <a:r>
              <a:rPr lang="cs-CZ" dirty="0" smtClean="0">
                <a:solidFill>
                  <a:srgbClr val="FF0000"/>
                </a:solidFill>
              </a:rPr>
              <a:t> Nové </a:t>
            </a:r>
            <a:r>
              <a:rPr lang="cs-CZ" dirty="0" err="1" smtClean="0">
                <a:solidFill>
                  <a:srgbClr val="FF0000"/>
                </a:solidFill>
              </a:rPr>
              <a:t>Mesto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a </a:t>
            </a:r>
            <a:r>
              <a:rPr lang="cs-CZ" dirty="0" smtClean="0">
                <a:solidFill>
                  <a:srgbClr val="FF0000"/>
                </a:solidFill>
              </a:rPr>
              <a:t>1. května i Čadcu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Ostravská operace pokračovala až do </a:t>
            </a:r>
            <a:r>
              <a:rPr lang="cs-CZ" dirty="0" smtClean="0">
                <a:solidFill>
                  <a:srgbClr val="FF0000"/>
                </a:solidFill>
              </a:rPr>
              <a:t>5. května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vojska 4. ukrajinského frontu dosáhla všech cílů: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dosažení prostoru východně </a:t>
            </a:r>
            <a:r>
              <a:rPr lang="cs-CZ" dirty="0" smtClean="0">
                <a:solidFill>
                  <a:srgbClr val="FF0000"/>
                </a:solidFill>
              </a:rPr>
              <a:t>Olomouce</a:t>
            </a:r>
            <a:r>
              <a:rPr lang="cs-CZ" dirty="0" smtClean="0">
                <a:solidFill>
                  <a:schemeClr val="bg1"/>
                </a:solidFill>
              </a:rPr>
              <a:t>, 38. armáda postoupila k </a:t>
            </a:r>
            <a:r>
              <a:rPr lang="cs-CZ" dirty="0" smtClean="0">
                <a:solidFill>
                  <a:srgbClr val="FF0000"/>
                </a:solidFill>
              </a:rPr>
              <a:t>Příboru a </a:t>
            </a:r>
            <a:r>
              <a:rPr lang="cs-CZ" dirty="0" err="1" smtClean="0">
                <a:solidFill>
                  <a:srgbClr val="FF0000"/>
                </a:solidFill>
              </a:rPr>
              <a:t>Fulneku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- 1. gardová armáda dosáhla čáry </a:t>
            </a:r>
            <a:r>
              <a:rPr lang="cs-CZ" dirty="0" err="1" smtClean="0">
                <a:solidFill>
                  <a:srgbClr val="FF0000"/>
                </a:solidFill>
              </a:rPr>
              <a:t>Palkovice</a:t>
            </a:r>
            <a:r>
              <a:rPr lang="cs-CZ" dirty="0" smtClean="0">
                <a:solidFill>
                  <a:srgbClr val="FF0000"/>
                </a:solidFill>
              </a:rPr>
              <a:t>-Kozlovice</a:t>
            </a:r>
            <a:r>
              <a:rPr lang="cs-CZ" dirty="0" smtClean="0">
                <a:solidFill>
                  <a:schemeClr val="bg1"/>
                </a:solidFill>
              </a:rPr>
              <a:t> a 18. armáda pronikla k </a:t>
            </a:r>
            <a:r>
              <a:rPr lang="cs-CZ" dirty="0" smtClean="0">
                <a:solidFill>
                  <a:srgbClr val="FF0000"/>
                </a:solidFill>
              </a:rPr>
              <a:t>Frenštátu pod Radhoštěm, Valašské Bystřici a </a:t>
            </a:r>
            <a:r>
              <a:rPr lang="cs-CZ" dirty="0" err="1" smtClean="0">
                <a:solidFill>
                  <a:srgbClr val="FF0000"/>
                </a:solidFill>
              </a:rPr>
              <a:t>Přílukám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188640"/>
            <a:ext cx="4848058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Závěr Ostravské operace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6082" name="Picture 2" descr="C:\Users\Pant\Downloads\PODKLADY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268760"/>
            <a:ext cx="563531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36096" y="5949280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Čs. Tanky </a:t>
            </a:r>
            <a:r>
              <a:rPr lang="cs-CZ" sz="1000" dirty="0" smtClean="0">
                <a:solidFill>
                  <a:schemeClr val="bg1"/>
                </a:solidFill>
              </a:rPr>
              <a:t>seřaze</a:t>
            </a:r>
            <a:r>
              <a:rPr lang="cs-CZ" sz="1000" dirty="0" smtClean="0">
                <a:solidFill>
                  <a:schemeClr val="bg1"/>
                </a:solidFill>
              </a:rPr>
              <a:t>né </a:t>
            </a:r>
            <a:r>
              <a:rPr lang="cs-CZ" sz="1000" dirty="0" smtClean="0">
                <a:solidFill>
                  <a:schemeClr val="bg1"/>
                </a:solidFill>
              </a:rPr>
              <a:t>k přehlídce na </a:t>
            </a:r>
            <a:r>
              <a:rPr lang="cs-CZ" sz="1000" dirty="0" err="1" smtClean="0">
                <a:solidFill>
                  <a:schemeClr val="bg1"/>
                </a:solidFill>
              </a:rPr>
              <a:t>Poděbradově</a:t>
            </a:r>
            <a:r>
              <a:rPr lang="cs-CZ" sz="1000" dirty="0" smtClean="0">
                <a:solidFill>
                  <a:schemeClr val="bg1"/>
                </a:solidFill>
              </a:rPr>
              <a:t> </a:t>
            </a:r>
            <a:r>
              <a:rPr lang="cs-CZ" sz="1000" dirty="0" err="1" smtClean="0">
                <a:solidFill>
                  <a:schemeClr val="bg1"/>
                </a:solidFill>
              </a:rPr>
              <a:t>naměstí</a:t>
            </a:r>
            <a:r>
              <a:rPr lang="cs-CZ" sz="1000" dirty="0" smtClean="0">
                <a:solidFill>
                  <a:schemeClr val="bg1"/>
                </a:solidFill>
              </a:rPr>
              <a:t> ve Vítkovicích.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12" y="2708920"/>
            <a:ext cx="3995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Ministr národní obrany gen. L. Svoboda při slavnostní přehlídce před Novou radnicí 13. května 1945. ZDROJ:  Karel Jiřík: Osvobození Ostravy ve světle vzpomínek a kronik</a:t>
            </a:r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73677">
            <a:off x="3562548" y="695822"/>
            <a:ext cx="51244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9528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51339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979712" y="260648"/>
            <a:ext cx="1691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Pplk. </a:t>
            </a:r>
            <a:r>
              <a:rPr lang="cs-CZ" sz="1000" dirty="0" err="1" smtClean="0">
                <a:solidFill>
                  <a:schemeClr val="bg1"/>
                </a:solidFill>
              </a:rPr>
              <a:t>Vl</a:t>
            </a:r>
            <a:r>
              <a:rPr lang="cs-CZ" sz="1000" dirty="0" smtClean="0">
                <a:solidFill>
                  <a:schemeClr val="bg1"/>
                </a:solidFill>
              </a:rPr>
              <a:t>. Janko podává hlášení ministru národní obrany gen. L. Svobodovi při vojenské přehlídce ve Vítkovicích.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40352" y="5072896"/>
            <a:ext cx="12241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Kolona tanků projíždí kolem koksovny Karoliny během slavnostní přehlídky 1. čs. Samostatné brigády.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26816">
            <a:off x="611560" y="2204864"/>
            <a:ext cx="71151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0223">
            <a:off x="3858281" y="415984"/>
            <a:ext cx="50577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1520" y="1052736"/>
            <a:ext cx="82566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- 4. ukrajinský front: </a:t>
            </a:r>
            <a:r>
              <a:rPr lang="cs-CZ" dirty="0" smtClean="0">
                <a:solidFill>
                  <a:srgbClr val="FF0000"/>
                </a:solidFill>
              </a:rPr>
              <a:t>24 000 </a:t>
            </a:r>
            <a:r>
              <a:rPr lang="cs-CZ" dirty="0" smtClean="0">
                <a:solidFill>
                  <a:schemeClr val="bg1"/>
                </a:solidFill>
              </a:rPr>
              <a:t>mrtvých a nezvěstných a o </a:t>
            </a:r>
            <a:r>
              <a:rPr lang="cs-CZ" dirty="0" smtClean="0">
                <a:solidFill>
                  <a:srgbClr val="FF0000"/>
                </a:solidFill>
              </a:rPr>
              <a:t>88 000 </a:t>
            </a:r>
            <a:r>
              <a:rPr lang="cs-CZ" dirty="0" smtClean="0">
                <a:solidFill>
                  <a:schemeClr val="bg1"/>
                </a:solidFill>
              </a:rPr>
              <a:t>zraněných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(započítáno asi </a:t>
            </a:r>
            <a:r>
              <a:rPr lang="cs-CZ" dirty="0" smtClean="0">
                <a:solidFill>
                  <a:srgbClr val="FF0000"/>
                </a:solidFill>
              </a:rPr>
              <a:t>4000</a:t>
            </a:r>
            <a:r>
              <a:rPr lang="cs-CZ" dirty="0" smtClean="0">
                <a:solidFill>
                  <a:schemeClr val="bg1"/>
                </a:solidFill>
              </a:rPr>
              <a:t> mrtvých, zraněných a nezvěstných československých vojáků)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- německá strana zaznamenala vysoké ztráty, činící zhruba </a:t>
            </a:r>
            <a:r>
              <a:rPr lang="cs-CZ" dirty="0" smtClean="0">
                <a:solidFill>
                  <a:srgbClr val="FF0000"/>
                </a:solidFill>
              </a:rPr>
              <a:t>75 000 </a:t>
            </a:r>
            <a:r>
              <a:rPr lang="cs-CZ" dirty="0" smtClean="0">
                <a:solidFill>
                  <a:schemeClr val="bg1"/>
                </a:solidFill>
              </a:rPr>
              <a:t>padlých a  raněných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více než </a:t>
            </a:r>
            <a:r>
              <a:rPr lang="cs-CZ" dirty="0" smtClean="0">
                <a:solidFill>
                  <a:srgbClr val="FF0000"/>
                </a:solidFill>
              </a:rPr>
              <a:t>20 000 </a:t>
            </a:r>
            <a:r>
              <a:rPr lang="cs-CZ" dirty="0" smtClean="0">
                <a:solidFill>
                  <a:schemeClr val="bg1"/>
                </a:solidFill>
              </a:rPr>
              <a:t>zajatých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260648"/>
            <a:ext cx="2847703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Vyčíslení ztrát</a:t>
            </a:r>
          </a:p>
        </p:txBody>
      </p:sp>
      <p:sp>
        <p:nvSpPr>
          <p:cNvPr id="7" name="Obdélník 6"/>
          <p:cNvSpPr/>
          <p:nvPr/>
        </p:nvSpPr>
        <p:spPr>
          <a:xfrm>
            <a:off x="323528" y="6457890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Prozatímní hřbitov před Novou radnicí: ZDROJ: </a:t>
            </a:r>
            <a:r>
              <a:rPr lang="cs-CZ" sz="1000" dirty="0" err="1" smtClean="0">
                <a:solidFill>
                  <a:schemeClr val="bg1"/>
                </a:solidFill>
              </a:rPr>
              <a:t>Otipka</a:t>
            </a:r>
            <a:r>
              <a:rPr lang="cs-CZ" sz="1000" dirty="0" smtClean="0">
                <a:solidFill>
                  <a:schemeClr val="bg1"/>
                </a:solidFill>
              </a:rPr>
              <a:t> Martin: 60 let Ostravsko-opavské operace – Vzpomínky účastníků bojů.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652120" y="5445224"/>
            <a:ext cx="3203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Padlí sovětští vojáci v Zábřehu.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52101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356992"/>
            <a:ext cx="3267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259632" y="5877272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Zničený most v </a:t>
            </a:r>
            <a:r>
              <a:rPr lang="cs-CZ" sz="1000" dirty="0" err="1" smtClean="0">
                <a:solidFill>
                  <a:schemeClr val="bg1"/>
                </a:solidFill>
              </a:rPr>
              <a:t>Ostravě</a:t>
            </a:r>
            <a:r>
              <a:rPr lang="cs-CZ" sz="1000" dirty="0" smtClean="0">
                <a:solidFill>
                  <a:schemeClr val="bg1"/>
                </a:solidFill>
              </a:rPr>
              <a:t>-Kunčicích.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788024" y="1844824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Budova Národního divadla Antonína Dvořáka, tehdejší Německé divadlo v troskách.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852936"/>
            <a:ext cx="60483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9619">
            <a:off x="210610" y="49925"/>
            <a:ext cx="4482075" cy="336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95536" y="260648"/>
            <a:ext cx="3159070" cy="646331"/>
          </a:xfrm>
          <a:prstGeom prst="rect">
            <a:avLst/>
          </a:prstGeom>
          <a:scene3d>
            <a:camera prst="perspectiveAbove"/>
            <a:lightRig rig="threePt" dir="t"/>
          </a:scene3d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Zničené Slezsko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259632" y="6309320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Velká většina domů a stavení byla během bojů Ostravské operace velmi zdevastována. Proto byla po válce vyhlášena celostátní akce obnovy Slezska.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39" y="1124744"/>
            <a:ext cx="7383703" cy="504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4725144"/>
            <a:ext cx="58008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Památník Rudé armády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národní kulturní památka od roku 1978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nachází se v Komenského sadech v Moravské Ostravě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odhalen byl v roce </a:t>
            </a:r>
            <a:r>
              <a:rPr lang="cs-CZ" dirty="0" smtClean="0">
                <a:solidFill>
                  <a:srgbClr val="FF0000"/>
                </a:solidFill>
              </a:rPr>
              <a:t>1946</a:t>
            </a:r>
            <a:r>
              <a:rPr lang="cs-CZ" dirty="0" smtClean="0">
                <a:solidFill>
                  <a:schemeClr val="bg1"/>
                </a:solidFill>
              </a:rPr>
              <a:t> v rámci oslav 1. výročí osvobození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autor architekt: </a:t>
            </a:r>
            <a:r>
              <a:rPr lang="cs-CZ" dirty="0" smtClean="0">
                <a:solidFill>
                  <a:srgbClr val="FF0000"/>
                </a:solidFill>
              </a:rPr>
              <a:t>Josef Jírovec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výtvarné provedení soch: </a:t>
            </a:r>
            <a:r>
              <a:rPr lang="cs-CZ" dirty="0" smtClean="0">
                <a:solidFill>
                  <a:srgbClr val="FF0000"/>
                </a:solidFill>
              </a:rPr>
              <a:t>Konrád </a:t>
            </a:r>
            <a:r>
              <a:rPr lang="cs-CZ" dirty="0" err="1" smtClean="0">
                <a:solidFill>
                  <a:srgbClr val="FF0000"/>
                </a:solidFill>
              </a:rPr>
              <a:t>Babraj</a:t>
            </a:r>
            <a:r>
              <a:rPr lang="cs-CZ" dirty="0" smtClean="0">
                <a:solidFill>
                  <a:srgbClr val="FF0000"/>
                </a:solidFill>
              </a:rPr>
              <a:t> a Karel Vávra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5536" y="0"/>
            <a:ext cx="2307492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Památníky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607695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1520" y="4005064"/>
            <a:ext cx="27363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Pomník překročení Odry "U Korýtka" 1.čs.samostatnou tankovou brigádou.  Nápis na pomníku hlásá: "Památce překročení Odry 1.čs.samostatnou tankovou brigádou dne 30.dubna 1945 a následujícího osvobození Ostravy. Věnuje statutární město Ostrava duben 2005"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03848" y="3933056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„Zde 29.dubna 1945 vojska 4.Ukrajinského frontu vedla hlavní boje s německými fašistickými okupanty za osvobození města Moravská Ostrava.“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6021288"/>
            <a:ext cx="6068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2"/>
              </a:rPr>
              <a:t>Databáze památníků Spolku pro vojenská pietní místa o.s.</a:t>
            </a:r>
            <a:br>
              <a:rPr lang="cs-CZ" dirty="0" smtClean="0">
                <a:hlinkClick r:id="rId2"/>
              </a:rPr>
            </a:br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vets.estranky.cz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clanky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vpm</a:t>
            </a:r>
            <a:r>
              <a:rPr lang="cs-CZ" dirty="0" smtClean="0">
                <a:hlinkClick r:id="rId2"/>
              </a:rPr>
              <a:t>-okres-</a:t>
            </a:r>
            <a:r>
              <a:rPr lang="cs-CZ" dirty="0" err="1" smtClean="0">
                <a:hlinkClick r:id="rId2"/>
              </a:rPr>
              <a:t>ostrava</a:t>
            </a:r>
            <a:r>
              <a:rPr lang="cs-CZ" dirty="0" smtClean="0">
                <a:hlinkClick r:id="rId2"/>
              </a:rPr>
              <a:t>-</a:t>
            </a:r>
            <a:r>
              <a:rPr lang="cs-CZ" dirty="0" err="1" smtClean="0">
                <a:hlinkClick r:id="rId2"/>
              </a:rPr>
              <a:t>mesto</a:t>
            </a:r>
            <a:r>
              <a:rPr lang="cs-CZ" dirty="0" smtClean="0">
                <a:hlinkClick r:id="rId2"/>
              </a:rPr>
              <a:t>/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724128" y="3933056"/>
            <a:ext cx="1683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Památník padlých v Zábřehu.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412776"/>
            <a:ext cx="31337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692696"/>
            <a:ext cx="23717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6672"/>
            <a:ext cx="24765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260648"/>
            <a:ext cx="4081823" cy="646331"/>
          </a:xfrm>
          <a:prstGeom prst="rect">
            <a:avLst/>
          </a:prstGeom>
          <a:scene3d>
            <a:camera prst="perspectiveAbove"/>
            <a:lightRig rig="threePt" dir="t"/>
          </a:scene3d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Důležitost Ostravska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13176"/>
            <a:ext cx="91440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6660232" cy="243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1307">
            <a:off x="5055218" y="526838"/>
            <a:ext cx="3967516" cy="54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51520" y="3356992"/>
            <a:ext cx="5004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po obsazení Porúří produkovala Ostrava </a:t>
            </a:r>
            <a:r>
              <a:rPr lang="cs-CZ" dirty="0" smtClean="0">
                <a:solidFill>
                  <a:srgbClr val="FF0000"/>
                </a:solidFill>
              </a:rPr>
              <a:t>30% veškerého uhlí a železa v říši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>
                <a:solidFill>
                  <a:schemeClr val="bg1"/>
                </a:solidFill>
              </a:rPr>
              <a:t>z</a:t>
            </a:r>
            <a:r>
              <a:rPr lang="cs-CZ" dirty="0" smtClean="0">
                <a:solidFill>
                  <a:schemeClr val="bg1"/>
                </a:solidFill>
              </a:rPr>
              <a:t>načná důležitost udržení Moravské Ostravy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příprava obrany - několik návštěv</a:t>
            </a:r>
            <a:r>
              <a:rPr lang="cs-CZ" dirty="0" smtClean="0">
                <a:solidFill>
                  <a:srgbClr val="FFFF00"/>
                </a:solidFill>
              </a:rPr>
              <a:t> Karla Hermanna Franka</a:t>
            </a:r>
            <a:r>
              <a:rPr lang="cs-CZ" dirty="0" smtClean="0">
                <a:solidFill>
                  <a:schemeClr val="bg1"/>
                </a:solidFill>
              </a:rPr>
              <a:t> na Ostravsku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92080" y="5085184"/>
            <a:ext cx="33123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Památník věnovaný Miloši Sýkorovi na </a:t>
            </a:r>
            <a:r>
              <a:rPr lang="cs-CZ" sz="1000" dirty="0" err="1" smtClean="0">
                <a:solidFill>
                  <a:schemeClr val="bg1"/>
                </a:solidFill>
              </a:rPr>
              <a:t>Zámostí</a:t>
            </a:r>
            <a:r>
              <a:rPr lang="cs-CZ" sz="1000" dirty="0" smtClean="0">
                <a:solidFill>
                  <a:schemeClr val="bg1"/>
                </a:solidFill>
              </a:rPr>
              <a:t> ve Slezské Ostravě. ZDROJ: http://upload.wikimedia.org/wikipedia/commons/d/d3/Ostrava%2C_Pomn%C3%ADk_Milo%C5%A1e_S%C3%BDkory.jpg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5536" y="5085184"/>
            <a:ext cx="4752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Originální tank 051 u mostu Miloše Sýkory byl původně provizorně umístěn za Novou radnicí. Dnes stojí poblíž místa, kde byl třikrát </a:t>
            </a:r>
            <a:r>
              <a:rPr lang="cs-CZ" sz="1000" smtClean="0">
                <a:solidFill>
                  <a:schemeClr val="bg1"/>
                </a:solidFill>
              </a:rPr>
              <a:t>zasažen </a:t>
            </a:r>
            <a:r>
              <a:rPr lang="cs-CZ" sz="1000" smtClean="0">
                <a:solidFill>
                  <a:schemeClr val="bg1"/>
                </a:solidFill>
              </a:rPr>
              <a:t>pancéřovou </a:t>
            </a:r>
            <a:r>
              <a:rPr lang="cs-CZ" sz="1000" dirty="0" smtClean="0">
                <a:solidFill>
                  <a:schemeClr val="bg1"/>
                </a:solidFill>
              </a:rPr>
              <a:t>pěstí. ZDROJ: http://cs.wikipedia.org/wiki/Soubor:Tank_u_S%C3%BDkorova_mostu.jpg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268760"/>
            <a:ext cx="32670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45529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51520" y="476672"/>
            <a:ext cx="8892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Národní památník války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 expozice připomíná: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 vojenské a politické události II. světové války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život obyvatelstva, válečnou výrobu a kulturu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boje československých vojáků a letců v Polsku, Francii, na Středním východě, ve Velké Británii a na území Sovětského svazu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multimediální expozice slibuje emocionální prožitek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symbolický hřbitov se 13 000 destičkami se jmény padlých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výstava bojové techniky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780928"/>
            <a:ext cx="5957474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23528" y="260648"/>
            <a:ext cx="5897448" cy="646331"/>
          </a:xfrm>
          <a:prstGeom prst="rect">
            <a:avLst/>
          </a:prstGeom>
          <a:scene3d>
            <a:camera prst="perspectiveAbove"/>
            <a:lightRig rig="threePt" dir="t"/>
          </a:scene3d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Rozložení sil - německé pozice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80112" y="980728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v lednu 1945 mohutná </a:t>
            </a:r>
            <a:r>
              <a:rPr lang="cs-CZ" dirty="0" smtClean="0">
                <a:solidFill>
                  <a:srgbClr val="FF0000"/>
                </a:solidFill>
              </a:rPr>
              <a:t>výstavba obranného systému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zakomponovány i staré československé pevnosti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smtClean="0">
                <a:solidFill>
                  <a:srgbClr val="FF0000"/>
                </a:solidFill>
              </a:rPr>
              <a:t>pět pásem </a:t>
            </a:r>
            <a:r>
              <a:rPr lang="cs-CZ" dirty="0" smtClean="0">
                <a:solidFill>
                  <a:schemeClr val="bg1"/>
                </a:solidFill>
              </a:rPr>
              <a:t>železobetonových a polních opevnění s drátěnými a minovými zátarasy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smtClean="0">
                <a:solidFill>
                  <a:srgbClr val="FF0000"/>
                </a:solidFill>
              </a:rPr>
              <a:t>čtyřicet až padesát kilometrů </a:t>
            </a:r>
            <a:r>
              <a:rPr lang="cs-CZ" dirty="0" smtClean="0">
                <a:solidFill>
                  <a:schemeClr val="bg1"/>
                </a:solidFill>
              </a:rPr>
              <a:t>do hloubky a chránily Moravskou bránu z V a SV</a:t>
            </a: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1520" y="3933056"/>
            <a:ext cx="55446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smtClean="0">
                <a:solidFill>
                  <a:srgbClr val="FF0000"/>
                </a:solidFill>
              </a:rPr>
              <a:t>1. </a:t>
            </a:r>
            <a:r>
              <a:rPr lang="cs-CZ" dirty="0" smtClean="0">
                <a:solidFill>
                  <a:srgbClr val="FF0000"/>
                </a:solidFill>
              </a:rPr>
              <a:t>tanková </a:t>
            </a:r>
            <a:r>
              <a:rPr lang="cs-CZ" dirty="0" smtClean="0">
                <a:solidFill>
                  <a:srgbClr val="FF0000"/>
                </a:solidFill>
              </a:rPr>
              <a:t>armáda Skupiny armád „Střed“ </a:t>
            </a:r>
            <a:r>
              <a:rPr lang="cs-CZ" dirty="0" smtClean="0">
                <a:solidFill>
                  <a:schemeClr val="bg1"/>
                </a:solidFill>
              </a:rPr>
              <a:t>(generálplukovník Gotthard </a:t>
            </a:r>
            <a:r>
              <a:rPr lang="cs-CZ" dirty="0" err="1" smtClean="0">
                <a:solidFill>
                  <a:schemeClr val="bg1"/>
                </a:solidFill>
              </a:rPr>
              <a:t>Heinrici</a:t>
            </a:r>
            <a:r>
              <a:rPr lang="cs-CZ" dirty="0" smtClean="0">
                <a:solidFill>
                  <a:schemeClr val="bg1"/>
                </a:solidFill>
              </a:rPr>
              <a:t> vystřídán generálem tankových vojsk </a:t>
            </a:r>
            <a:r>
              <a:rPr lang="cs-CZ" dirty="0" smtClean="0">
                <a:solidFill>
                  <a:srgbClr val="FFFF00"/>
                </a:solidFill>
              </a:rPr>
              <a:t>Waltrem K. </a:t>
            </a:r>
            <a:r>
              <a:rPr lang="cs-CZ" dirty="0" err="1" smtClean="0">
                <a:solidFill>
                  <a:srgbClr val="FFFF00"/>
                </a:solidFill>
              </a:rPr>
              <a:t>Nehringem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hlavní velitel - </a:t>
            </a:r>
            <a:r>
              <a:rPr lang="cs-CZ" dirty="0" smtClean="0">
                <a:solidFill>
                  <a:srgbClr val="FFFF00"/>
                </a:solidFill>
              </a:rPr>
              <a:t>maršál Ferdinand </a:t>
            </a:r>
            <a:r>
              <a:rPr lang="cs-CZ" dirty="0" err="1" smtClean="0">
                <a:solidFill>
                  <a:srgbClr val="FFFF00"/>
                </a:solidFill>
              </a:rPr>
              <a:t>Schörner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smtClean="0">
                <a:solidFill>
                  <a:srgbClr val="FF0000"/>
                </a:solidFill>
              </a:rPr>
              <a:t>značné ztráty </a:t>
            </a:r>
            <a:r>
              <a:rPr lang="cs-CZ" dirty="0" smtClean="0">
                <a:solidFill>
                  <a:schemeClr val="bg1"/>
                </a:solidFill>
              </a:rPr>
              <a:t>při bojích v západních Karpatech 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osm divizí, dvě bojové skupiny, tři samostatné pluky a šestnáct samostatných praporů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rgbClr val="FF0000"/>
                </a:solidFill>
              </a:rPr>
              <a:t> asi 39 000 mužů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 1500 </a:t>
            </a:r>
            <a:r>
              <a:rPr lang="cs-CZ" dirty="0">
                <a:solidFill>
                  <a:schemeClr val="bg1"/>
                </a:solidFill>
              </a:rPr>
              <a:t>děl a minometů, 100 tanků a samohybných děl a 120 letounů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/>
          </a:p>
        </p:txBody>
      </p:sp>
      <p:pic>
        <p:nvPicPr>
          <p:cNvPr id="2050" name="Picture 2" descr="C:\Users\Pant\Downloads\__MACOSX\Německá pěchota a útočné dělo StuH 42 se připravují na odražení sovětského útoku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005064"/>
            <a:ext cx="2684870" cy="208823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4608512" cy="317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 flipH="1">
            <a:off x="2843808" y="1484784"/>
            <a:ext cx="273630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95536" y="260648"/>
            <a:ext cx="5834161" cy="646331"/>
          </a:xfrm>
          <a:prstGeom prst="rect">
            <a:avLst/>
          </a:prstGeom>
          <a:scene3d>
            <a:camera prst="perspectiveAbove"/>
            <a:lightRig rig="threePt" dir="t"/>
          </a:scene3d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Rozložení sil - sovětské pozice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980728"/>
            <a:ext cx="4968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smtClean="0">
                <a:solidFill>
                  <a:srgbClr val="FF0000"/>
                </a:solidFill>
              </a:rPr>
              <a:t>4. ukrajinský front </a:t>
            </a:r>
            <a:r>
              <a:rPr lang="cs-CZ" dirty="0" smtClean="0">
                <a:solidFill>
                  <a:schemeClr val="bg1"/>
                </a:solidFill>
              </a:rPr>
              <a:t>(armádní generál I. J. Petrov nahrazen armádním generálem </a:t>
            </a:r>
            <a:r>
              <a:rPr lang="cs-CZ" dirty="0" smtClean="0">
                <a:solidFill>
                  <a:srgbClr val="FFFF00"/>
                </a:solidFill>
              </a:rPr>
              <a:t>A. I. </a:t>
            </a:r>
            <a:r>
              <a:rPr lang="cs-CZ" dirty="0" err="1" smtClean="0">
                <a:solidFill>
                  <a:srgbClr val="FFFF00"/>
                </a:solidFill>
              </a:rPr>
              <a:t>Jeremenkem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– 18. armáda (generálporučík </a:t>
            </a:r>
            <a:r>
              <a:rPr lang="cs-CZ" dirty="0" smtClean="0">
                <a:solidFill>
                  <a:srgbClr val="FFFF00"/>
                </a:solidFill>
              </a:rPr>
              <a:t>A. I. </a:t>
            </a:r>
            <a:r>
              <a:rPr lang="cs-CZ" dirty="0" err="1" smtClean="0">
                <a:solidFill>
                  <a:srgbClr val="FFFF00"/>
                </a:solidFill>
              </a:rPr>
              <a:t>Gastilovič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– 38. armáda (generálplukovník </a:t>
            </a:r>
            <a:r>
              <a:rPr lang="cs-CZ" dirty="0" smtClean="0">
                <a:solidFill>
                  <a:srgbClr val="FFFF00"/>
                </a:solidFill>
              </a:rPr>
              <a:t>K. S. </a:t>
            </a:r>
            <a:r>
              <a:rPr lang="cs-CZ" dirty="0" err="1" smtClean="0">
                <a:solidFill>
                  <a:srgbClr val="FFFF00"/>
                </a:solidFill>
              </a:rPr>
              <a:t>Moskalenko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– 60. armáda (generálplukovník </a:t>
            </a:r>
            <a:r>
              <a:rPr lang="cs-CZ" dirty="0" smtClean="0">
                <a:solidFill>
                  <a:srgbClr val="FFFF00"/>
                </a:solidFill>
              </a:rPr>
              <a:t>P. A. </a:t>
            </a:r>
            <a:r>
              <a:rPr lang="cs-CZ" dirty="0" err="1" smtClean="0">
                <a:solidFill>
                  <a:srgbClr val="FFFF00"/>
                </a:solidFill>
              </a:rPr>
              <a:t>Kuročkin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– 1. gardová armáda (generálplukovník </a:t>
            </a:r>
            <a:r>
              <a:rPr lang="cs-CZ" dirty="0" smtClean="0">
                <a:solidFill>
                  <a:srgbClr val="FFFF00"/>
                </a:solidFill>
              </a:rPr>
              <a:t>A. A. </a:t>
            </a:r>
            <a:r>
              <a:rPr lang="cs-CZ" dirty="0" err="1" smtClean="0">
                <a:solidFill>
                  <a:srgbClr val="FFFF00"/>
                </a:solidFill>
              </a:rPr>
              <a:t>Grečko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– 8. letecká armáda (generálporučík </a:t>
            </a:r>
            <a:r>
              <a:rPr lang="cs-CZ" dirty="0" smtClean="0">
                <a:solidFill>
                  <a:srgbClr val="FFFF00"/>
                </a:solidFill>
              </a:rPr>
              <a:t>letectva V. N. </a:t>
            </a:r>
            <a:r>
              <a:rPr lang="cs-CZ" dirty="0" err="1" smtClean="0">
                <a:solidFill>
                  <a:srgbClr val="FFFF00"/>
                </a:solidFill>
              </a:rPr>
              <a:t>Ždanov</a:t>
            </a:r>
            <a:r>
              <a:rPr lang="cs-CZ" dirty="0" smtClean="0">
                <a:solidFill>
                  <a:schemeClr val="bg1"/>
                </a:solidFill>
              </a:rPr>
              <a:t>)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počet mužů </a:t>
            </a:r>
            <a:r>
              <a:rPr lang="cs-CZ" dirty="0" smtClean="0">
                <a:solidFill>
                  <a:srgbClr val="FF0000"/>
                </a:solidFill>
              </a:rPr>
              <a:t>90 114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- 1 275 děl, 1 296 minometů, 4 337 kulometů a 267 tanků a samohybných děl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47656" y="5085184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rgbClr val="FFFF00"/>
                </a:solidFill>
              </a:rPr>
              <a:t>Andrej </a:t>
            </a:r>
            <a:r>
              <a:rPr lang="cs-CZ" sz="1000" dirty="0" err="1" smtClean="0">
                <a:solidFill>
                  <a:srgbClr val="FFFF00"/>
                </a:solidFill>
              </a:rPr>
              <a:t>Ivanovič</a:t>
            </a:r>
            <a:r>
              <a:rPr lang="cs-CZ" sz="1000" dirty="0" smtClean="0">
                <a:solidFill>
                  <a:srgbClr val="FFFF00"/>
                </a:solidFill>
              </a:rPr>
              <a:t> </a:t>
            </a:r>
            <a:r>
              <a:rPr lang="cs-CZ" sz="1000" dirty="0" err="1" smtClean="0">
                <a:solidFill>
                  <a:srgbClr val="FFFF00"/>
                </a:solidFill>
              </a:rPr>
              <a:t>Jeremenko</a:t>
            </a:r>
            <a:r>
              <a:rPr lang="cs-CZ" sz="10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sz="1000" dirty="0" smtClean="0">
                <a:solidFill>
                  <a:schemeClr val="bg1"/>
                </a:solidFill>
              </a:rPr>
              <a:t>(14. října 1892, </a:t>
            </a:r>
            <a:r>
              <a:rPr lang="cs-CZ" sz="1000" dirty="0" err="1" smtClean="0">
                <a:solidFill>
                  <a:schemeClr val="bg1"/>
                </a:solidFill>
              </a:rPr>
              <a:t>Markivka</a:t>
            </a:r>
            <a:r>
              <a:rPr lang="cs-CZ" sz="1000" dirty="0" smtClean="0">
                <a:solidFill>
                  <a:schemeClr val="bg1"/>
                </a:solidFill>
              </a:rPr>
              <a:t> u </a:t>
            </a:r>
            <a:r>
              <a:rPr lang="cs-CZ" sz="1000" dirty="0" err="1" smtClean="0">
                <a:solidFill>
                  <a:schemeClr val="bg1"/>
                </a:solidFill>
              </a:rPr>
              <a:t>Luhansku</a:t>
            </a:r>
            <a:r>
              <a:rPr lang="cs-CZ" sz="1000" dirty="0" smtClean="0">
                <a:solidFill>
                  <a:schemeClr val="bg1"/>
                </a:solidFill>
              </a:rPr>
              <a:t>, východní Ukrajina - 19. listopadu 1970) byl sovětský vojevůdce, maršál Sovětského svazu, hrdina SSSR a hrdina ČSSR.</a:t>
            </a:r>
          </a:p>
          <a:p>
            <a:r>
              <a:rPr lang="cs-CZ" sz="1000" dirty="0" smtClean="0">
                <a:solidFill>
                  <a:schemeClr val="bg1"/>
                </a:solidFill>
              </a:rPr>
              <a:t>25. března, kdy útočící vojska rozšířila a prohloubila průlom a začala bezprostředně ohrožovat </a:t>
            </a:r>
            <a:r>
              <a:rPr lang="cs-CZ" sz="1000" dirty="0" err="1" smtClean="0">
                <a:solidFill>
                  <a:schemeClr val="bg1"/>
                </a:solidFill>
              </a:rPr>
              <a:t>Wodzisław</a:t>
            </a:r>
            <a:r>
              <a:rPr lang="cs-CZ" sz="1000" dirty="0" smtClean="0">
                <a:solidFill>
                  <a:schemeClr val="bg1"/>
                </a:solidFill>
              </a:rPr>
              <a:t>, byl armádní generál I. J. Petrov nahrazen A. I. </a:t>
            </a:r>
            <a:r>
              <a:rPr lang="cs-CZ" sz="1000" dirty="0" err="1" smtClean="0">
                <a:solidFill>
                  <a:schemeClr val="bg1"/>
                </a:solidFill>
              </a:rPr>
              <a:t>Jeremenkem</a:t>
            </a:r>
            <a:r>
              <a:rPr lang="cs-CZ" sz="1000" dirty="0" smtClean="0">
                <a:solidFill>
                  <a:schemeClr val="bg1"/>
                </a:solidFill>
              </a:rPr>
              <a:t>., odveleným z baltské fronty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980728"/>
            <a:ext cx="285105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4283968" y="5661248"/>
            <a:ext cx="1440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Na pozorovatelně 4. ukrajinského frontu. ZDROJ: Ostravsko-opavská operace ve vzpomínkách veteránů.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93096"/>
            <a:ext cx="36480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67544" y="332656"/>
            <a:ext cx="2693879" cy="646331"/>
          </a:xfrm>
          <a:prstGeom prst="rect">
            <a:avLst/>
          </a:prstGeom>
          <a:scene3d>
            <a:camera prst="perspectiveAbove"/>
            <a:lightRig rig="threePt" dir="t"/>
          </a:scene3d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Původní plán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7172" name="Picture 4" descr="C:\Users\Pant\Downloads\PODKLADY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3161383" cy="3062591"/>
          </a:xfrm>
          <a:prstGeom prst="rect">
            <a:avLst/>
          </a:prstGeom>
          <a:noFill/>
        </p:spPr>
      </p:pic>
      <p:pic>
        <p:nvPicPr>
          <p:cNvPr id="7174" name="Picture 6" descr="C:\Users\Pant\Downloads\PODKLADY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80728"/>
            <a:ext cx="3168352" cy="3040575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564904"/>
            <a:ext cx="3384376" cy="295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95536" y="5517232"/>
            <a:ext cx="673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 první </a:t>
            </a:r>
            <a:r>
              <a:rPr lang="cs-CZ" dirty="0">
                <a:solidFill>
                  <a:schemeClr val="bg1"/>
                </a:solidFill>
              </a:rPr>
              <a:t>sovětský útok na ostravskou oblast začal </a:t>
            </a:r>
            <a:r>
              <a:rPr lang="cs-CZ" dirty="0">
                <a:solidFill>
                  <a:srgbClr val="FF0000"/>
                </a:solidFill>
              </a:rPr>
              <a:t>10. </a:t>
            </a:r>
            <a:r>
              <a:rPr lang="cs-CZ" dirty="0" smtClean="0">
                <a:solidFill>
                  <a:srgbClr val="FF0000"/>
                </a:solidFill>
              </a:rPr>
              <a:t>března 1945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během 8 dní  měla být osvobozena linie </a:t>
            </a:r>
            <a:r>
              <a:rPr lang="cs-CZ" dirty="0" err="1" smtClean="0">
                <a:solidFill>
                  <a:schemeClr val="bg1"/>
                </a:solidFill>
              </a:rPr>
              <a:t>Šternberk</a:t>
            </a:r>
            <a:r>
              <a:rPr lang="cs-CZ" dirty="0" smtClean="0">
                <a:solidFill>
                  <a:schemeClr val="bg1"/>
                </a:solidFill>
              </a:rPr>
              <a:t>-</a:t>
            </a:r>
            <a:r>
              <a:rPr lang="cs-CZ" dirty="0" err="1" smtClean="0">
                <a:solidFill>
                  <a:schemeClr val="bg1"/>
                </a:solidFill>
              </a:rPr>
              <a:t>Olomouc</a:t>
            </a:r>
            <a:r>
              <a:rPr lang="cs-CZ" dirty="0" smtClean="0">
                <a:solidFill>
                  <a:schemeClr val="bg1"/>
                </a:solidFill>
              </a:rPr>
              <a:t>-</a:t>
            </a:r>
            <a:r>
              <a:rPr lang="cs-CZ" dirty="0" err="1" smtClean="0">
                <a:solidFill>
                  <a:schemeClr val="bg1"/>
                </a:solidFill>
              </a:rPr>
              <a:t>Tovačov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2"/>
                </a:solidFill>
              </a:rPr>
              <a:t> operace </a:t>
            </a:r>
            <a:r>
              <a:rPr lang="cs-CZ" dirty="0" smtClean="0">
                <a:solidFill>
                  <a:srgbClr val="FF0000"/>
                </a:solidFill>
              </a:rPr>
              <a:t>zastavena 17. března 1945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smtClean="0">
                <a:solidFill>
                  <a:schemeClr val="bg2"/>
                </a:solidFill>
              </a:rPr>
              <a:t>zisk - výběžek </a:t>
            </a:r>
            <a:r>
              <a:rPr lang="cs-CZ" dirty="0">
                <a:solidFill>
                  <a:schemeClr val="bg2"/>
                </a:solidFill>
              </a:rPr>
              <a:t>v linii fronty o šířce 15 a hloubce od 6 do 12 km</a:t>
            </a:r>
            <a:r>
              <a:rPr lang="cs-CZ" dirty="0" smtClean="0">
                <a:solidFill>
                  <a:schemeClr val="bg2"/>
                </a:solidFill>
              </a:rPr>
              <a:t> 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 rot="19028881">
            <a:off x="6228184" y="1484784"/>
            <a:ext cx="792088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leva 17"/>
          <p:cNvSpPr/>
          <p:nvPr/>
        </p:nvSpPr>
        <p:spPr>
          <a:xfrm rot="19668202">
            <a:off x="5220072" y="3573016"/>
            <a:ext cx="432048" cy="36004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5940152" y="2132856"/>
            <a:ext cx="720080" cy="42484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3059832" y="4653136"/>
            <a:ext cx="252028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7" descr="C:\Users\Pant\Downloads\PODKLADY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768" y="1196752"/>
            <a:ext cx="5148078" cy="4841974"/>
          </a:xfrm>
          <a:prstGeom prst="rect">
            <a:avLst/>
          </a:prstGeom>
          <a:noFill/>
        </p:spPr>
      </p:pic>
      <p:sp>
        <p:nvSpPr>
          <p:cNvPr id="5" name="Šipka doleva 4"/>
          <p:cNvSpPr/>
          <p:nvPr/>
        </p:nvSpPr>
        <p:spPr>
          <a:xfrm rot="1517659">
            <a:off x="2509137" y="1510778"/>
            <a:ext cx="1269209" cy="607639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687616" y="1556792"/>
            <a:ext cx="3456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- sousední </a:t>
            </a:r>
            <a:r>
              <a:rPr lang="cs-CZ" dirty="0">
                <a:solidFill>
                  <a:schemeClr val="bg1"/>
                </a:solidFill>
              </a:rPr>
              <a:t>úsek 1. ukrajinského </a:t>
            </a:r>
            <a:r>
              <a:rPr lang="cs-CZ" dirty="0" smtClean="0">
                <a:solidFill>
                  <a:schemeClr val="bg1"/>
                </a:solidFill>
              </a:rPr>
              <a:t>frontu </a:t>
            </a:r>
            <a:r>
              <a:rPr lang="cs-CZ" dirty="0" smtClean="0">
                <a:solidFill>
                  <a:srgbClr val="FF0000"/>
                </a:solidFill>
              </a:rPr>
              <a:t>15</a:t>
            </a:r>
            <a:r>
              <a:rPr lang="cs-CZ" dirty="0">
                <a:solidFill>
                  <a:srgbClr val="FF0000"/>
                </a:solidFill>
              </a:rPr>
              <a:t>. března </a:t>
            </a:r>
            <a:r>
              <a:rPr lang="cs-CZ" dirty="0" smtClean="0">
                <a:solidFill>
                  <a:schemeClr val="bg1"/>
                </a:solidFill>
              </a:rPr>
              <a:t>1945 v</a:t>
            </a:r>
            <a:r>
              <a:rPr lang="cs-CZ" dirty="0">
                <a:solidFill>
                  <a:schemeClr val="bg1"/>
                </a:solidFill>
              </a:rPr>
              <a:t> prostoru severně od Ratiboře </a:t>
            </a:r>
            <a:r>
              <a:rPr lang="cs-CZ" dirty="0" smtClean="0">
                <a:solidFill>
                  <a:schemeClr val="bg1"/>
                </a:solidFill>
              </a:rPr>
              <a:t>úspěšně </a:t>
            </a:r>
            <a:r>
              <a:rPr lang="cs-CZ" dirty="0">
                <a:solidFill>
                  <a:schemeClr val="bg1"/>
                </a:solidFill>
              </a:rPr>
              <a:t>a rychle zahájil </a:t>
            </a:r>
            <a:r>
              <a:rPr lang="cs-CZ" dirty="0">
                <a:solidFill>
                  <a:srgbClr val="FF0000"/>
                </a:solidFill>
              </a:rPr>
              <a:t>hornoslezskou útočnou operaci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39552" y="332656"/>
            <a:ext cx="2472152" cy="646331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Směr Berlín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580112" y="5934670"/>
            <a:ext cx="341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K</a:t>
            </a:r>
            <a:r>
              <a:rPr lang="cs-CZ" sz="1000" dirty="0" smtClean="0">
                <a:solidFill>
                  <a:schemeClr val="bg1"/>
                </a:solidFill>
              </a:rPr>
              <a:t>ulometčíci </a:t>
            </a:r>
            <a:r>
              <a:rPr lang="cs-CZ" sz="1000" dirty="0" smtClean="0">
                <a:solidFill>
                  <a:schemeClr val="bg1"/>
                </a:solidFill>
              </a:rPr>
              <a:t>v akci. ZDROJ: Ostravsko-opavská operace ve vzpomínkách veteránů.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933056"/>
            <a:ext cx="33242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67544" y="260648"/>
            <a:ext cx="2927404" cy="646331"/>
          </a:xfrm>
          <a:prstGeom prst="rect">
            <a:avLst/>
          </a:prstGeom>
          <a:scene3d>
            <a:camera prst="perspectiveAbove"/>
            <a:lightRig rig="threePt" dir="t"/>
          </a:scene3d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FF00"/>
                </a:solidFill>
                <a:latin typeface="+mj-lt"/>
              </a:rPr>
              <a:t>Přeskupení sil</a:t>
            </a:r>
            <a:endParaRPr lang="cs-CZ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1520" y="1052736"/>
            <a:ext cx="30243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24. března </a:t>
            </a:r>
            <a:r>
              <a:rPr lang="cs-CZ" dirty="0" smtClean="0">
                <a:solidFill>
                  <a:srgbClr val="FF0000"/>
                </a:solidFill>
              </a:rPr>
              <a:t>1945 </a:t>
            </a:r>
            <a:r>
              <a:rPr lang="cs-CZ" dirty="0" smtClean="0">
                <a:solidFill>
                  <a:schemeClr val="bg1"/>
                </a:solidFill>
              </a:rPr>
              <a:t>38</a:t>
            </a:r>
            <a:r>
              <a:rPr lang="cs-CZ" dirty="0">
                <a:solidFill>
                  <a:schemeClr val="bg1"/>
                </a:solidFill>
              </a:rPr>
              <a:t>. </a:t>
            </a:r>
            <a:r>
              <a:rPr lang="cs-CZ" dirty="0" smtClean="0">
                <a:solidFill>
                  <a:schemeClr val="bg1"/>
                </a:solidFill>
              </a:rPr>
              <a:t>armáda obešla </a:t>
            </a:r>
            <a:r>
              <a:rPr lang="cs-CZ" dirty="0">
                <a:solidFill>
                  <a:schemeClr val="bg1"/>
                </a:solidFill>
              </a:rPr>
              <a:t>německá obranná postavení 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 od </a:t>
            </a:r>
            <a:r>
              <a:rPr lang="cs-CZ" dirty="0" smtClean="0">
                <a:solidFill>
                  <a:srgbClr val="FF0000"/>
                </a:solidFill>
              </a:rPr>
              <a:t>města </a:t>
            </a:r>
            <a:r>
              <a:rPr lang="cs-CZ" dirty="0" err="1" smtClean="0">
                <a:solidFill>
                  <a:srgbClr val="FF0000"/>
                </a:solidFill>
              </a:rPr>
              <a:t>Żory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a </a:t>
            </a:r>
            <a:r>
              <a:rPr lang="cs-CZ" dirty="0" err="1">
                <a:solidFill>
                  <a:srgbClr val="FF0000"/>
                </a:solidFill>
              </a:rPr>
              <a:t>Wodzisław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Śląski</a:t>
            </a:r>
            <a:r>
              <a:rPr lang="cs-CZ" dirty="0" smtClean="0">
                <a:solidFill>
                  <a:schemeClr val="bg1"/>
                </a:solidFill>
              </a:rPr>
              <a:t> útok  na </a:t>
            </a:r>
            <a:r>
              <a:rPr lang="cs-CZ" dirty="0">
                <a:solidFill>
                  <a:schemeClr val="bg1"/>
                </a:solidFill>
              </a:rPr>
              <a:t>Ostravu ze </a:t>
            </a:r>
            <a:r>
              <a:rPr lang="cs-CZ" dirty="0" smtClean="0">
                <a:solidFill>
                  <a:schemeClr val="bg1"/>
                </a:solidFill>
              </a:rPr>
              <a:t>severu</a:t>
            </a: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1</a:t>
            </a:r>
            <a:r>
              <a:rPr lang="cs-CZ" dirty="0">
                <a:solidFill>
                  <a:srgbClr val="FF0000"/>
                </a:solidFill>
              </a:rPr>
              <a:t>. československá samostatná tanková </a:t>
            </a:r>
            <a:r>
              <a:rPr lang="cs-CZ" dirty="0" smtClean="0">
                <a:solidFill>
                  <a:srgbClr val="FF0000"/>
                </a:solidFill>
              </a:rPr>
              <a:t>brigáda</a:t>
            </a:r>
            <a:r>
              <a:rPr lang="cs-CZ" dirty="0" smtClean="0">
                <a:solidFill>
                  <a:schemeClr val="bg1"/>
                </a:solidFill>
              </a:rPr>
              <a:t> doplněna </a:t>
            </a:r>
            <a:r>
              <a:rPr lang="cs-CZ" dirty="0">
                <a:solidFill>
                  <a:schemeClr val="bg1"/>
                </a:solidFill>
              </a:rPr>
              <a:t>na plný </a:t>
            </a:r>
            <a:r>
              <a:rPr lang="cs-CZ" dirty="0" smtClean="0">
                <a:solidFill>
                  <a:schemeClr val="bg1"/>
                </a:solidFill>
              </a:rPr>
              <a:t>stav -  </a:t>
            </a:r>
            <a:r>
              <a:rPr lang="cs-CZ" dirty="0" smtClean="0">
                <a:solidFill>
                  <a:srgbClr val="FF0000"/>
                </a:solidFill>
              </a:rPr>
              <a:t>63 tanků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postup </a:t>
            </a:r>
            <a:r>
              <a:rPr lang="cs-CZ" dirty="0">
                <a:solidFill>
                  <a:schemeClr val="bg1"/>
                </a:solidFill>
              </a:rPr>
              <a:t>k Odře </a:t>
            </a:r>
            <a:r>
              <a:rPr lang="cs-CZ" dirty="0" smtClean="0">
                <a:solidFill>
                  <a:schemeClr val="bg1"/>
                </a:solidFill>
              </a:rPr>
              <a:t>a </a:t>
            </a:r>
            <a:r>
              <a:rPr lang="cs-CZ" dirty="0" smtClean="0">
                <a:solidFill>
                  <a:schemeClr val="bg1"/>
                </a:solidFill>
              </a:rPr>
              <a:t>zisk </a:t>
            </a:r>
            <a:r>
              <a:rPr lang="cs-CZ" dirty="0" smtClean="0">
                <a:solidFill>
                  <a:schemeClr val="bg1"/>
                </a:solidFill>
              </a:rPr>
              <a:t>předmostí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 dobyt </a:t>
            </a:r>
            <a:r>
              <a:rPr lang="cs-CZ" dirty="0" smtClean="0">
                <a:solidFill>
                  <a:srgbClr val="FF0000"/>
                </a:solidFill>
              </a:rPr>
              <a:t>Liptovský Mikuláše </a:t>
            </a:r>
            <a:r>
              <a:rPr lang="cs-CZ" dirty="0" smtClean="0">
                <a:solidFill>
                  <a:schemeClr val="bg1"/>
                </a:solidFill>
              </a:rPr>
              <a:t>a </a:t>
            </a:r>
            <a:r>
              <a:rPr lang="cs-CZ" dirty="0" smtClean="0">
                <a:solidFill>
                  <a:srgbClr val="FF0000"/>
                </a:solidFill>
              </a:rPr>
              <a:t>5</a:t>
            </a:r>
            <a:r>
              <a:rPr lang="cs-CZ" dirty="0">
                <a:solidFill>
                  <a:srgbClr val="FF0000"/>
                </a:solidFill>
              </a:rPr>
              <a:t>. dubna </a:t>
            </a:r>
            <a:r>
              <a:rPr lang="cs-CZ" dirty="0" smtClean="0">
                <a:solidFill>
                  <a:srgbClr val="FF0000"/>
                </a:solidFill>
              </a:rPr>
              <a:t> Ružomberok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a pak </a:t>
            </a:r>
            <a:r>
              <a:rPr lang="cs-CZ" dirty="0" smtClean="0">
                <a:solidFill>
                  <a:schemeClr val="bg1"/>
                </a:solidFill>
              </a:rPr>
              <a:t>i </a:t>
            </a:r>
            <a:r>
              <a:rPr lang="cs-CZ" dirty="0" smtClean="0">
                <a:solidFill>
                  <a:srgbClr val="FF0000"/>
                </a:solidFill>
              </a:rPr>
              <a:t>Velká Fatra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0723" name="Picture 3" descr="C:\Users\Pant\Downloads\PODKLADY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980728"/>
            <a:ext cx="6229350" cy="5651500"/>
          </a:xfrm>
          <a:prstGeom prst="rect">
            <a:avLst/>
          </a:prstGeom>
          <a:noFill/>
        </p:spPr>
      </p:pic>
      <p:cxnSp>
        <p:nvCxnSpPr>
          <p:cNvPr id="8" name="Přímá spojovací šipka 7"/>
          <p:cNvCxnSpPr/>
          <p:nvPr/>
        </p:nvCxnSpPr>
        <p:spPr>
          <a:xfrm flipV="1">
            <a:off x="2915816" y="2276872"/>
            <a:ext cx="295232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V="1">
            <a:off x="3059832" y="4437112"/>
            <a:ext cx="468052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a 10"/>
          <p:cNvSpPr/>
          <p:nvPr/>
        </p:nvSpPr>
        <p:spPr>
          <a:xfrm>
            <a:off x="5652120" y="1916832"/>
            <a:ext cx="13681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7524328" y="3501008"/>
            <a:ext cx="1619672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65504">
            <a:off x="270868" y="189767"/>
            <a:ext cx="4608657" cy="638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58993">
            <a:off x="4633171" y="1510972"/>
            <a:ext cx="4819372" cy="324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6767736" y="5842337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Leták 4. ukrajinského frontu ze dne 17. dubna 1945, </a:t>
            </a:r>
            <a:r>
              <a:rPr lang="cs-CZ" sz="1000" dirty="0" smtClean="0">
                <a:solidFill>
                  <a:schemeClr val="bg1"/>
                </a:solidFill>
              </a:rPr>
              <a:t>vyzývající </a:t>
            </a:r>
            <a:r>
              <a:rPr lang="cs-CZ" sz="1000" dirty="0" smtClean="0">
                <a:solidFill>
                  <a:schemeClr val="bg1"/>
                </a:solidFill>
              </a:rPr>
              <a:t>německé vojáky ke složení zbraní. Byl současně pro německé vojáky propustkou do zajetí.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48064" y="5534561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</a:rPr>
              <a:t>Výzva krajského vedení NSDAP v Ostravě k evakuaci obyvatelstva před blížící se frontou. ZDROJ:  Karel Jiřík: Osvobození Ostravy ve světle vzpomínek a kronik</a:t>
            </a:r>
            <a:endParaRPr lang="cs-CZ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7058</TotalTime>
  <Words>1963</Words>
  <Application>Microsoft Office PowerPoint</Application>
  <PresentationFormat>Předvádění na obrazovce (4:3)</PresentationFormat>
  <Paragraphs>137</Paragraphs>
  <Slides>31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Pant</dc:creator>
  <cp:lastModifiedBy>Pant</cp:lastModifiedBy>
  <cp:revision>221</cp:revision>
  <dcterms:created xsi:type="dcterms:W3CDTF">2012-05-07T22:56:41Z</dcterms:created>
  <dcterms:modified xsi:type="dcterms:W3CDTF">2012-05-18T17:47:05Z</dcterms:modified>
</cp:coreProperties>
</file>